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83" r:id="rId5"/>
    <p:sldId id="259" r:id="rId6"/>
    <p:sldId id="260" r:id="rId7"/>
    <p:sldId id="261" r:id="rId8"/>
    <p:sldId id="263" r:id="rId9"/>
    <p:sldId id="262" r:id="rId10"/>
    <p:sldId id="264" r:id="rId11"/>
    <p:sldId id="265" r:id="rId12"/>
    <p:sldId id="268" r:id="rId13"/>
    <p:sldId id="267" r:id="rId14"/>
    <p:sldId id="266" r:id="rId15"/>
    <p:sldId id="270" r:id="rId16"/>
    <p:sldId id="271" r:id="rId17"/>
    <p:sldId id="282" r:id="rId18"/>
    <p:sldId id="272" r:id="rId19"/>
    <p:sldId id="281" r:id="rId20"/>
    <p:sldId id="280" r:id="rId21"/>
    <p:sldId id="273" r:id="rId22"/>
    <p:sldId id="275" r:id="rId23"/>
    <p:sldId id="278" r:id="rId24"/>
    <p:sldId id="279" r:id="rId25"/>
    <p:sldId id="284" r:id="rId26"/>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932" autoAdjust="0"/>
  </p:normalViewPr>
  <p:slideViewPr>
    <p:cSldViewPr snapToGrid="0">
      <p:cViewPr varScale="1">
        <p:scale>
          <a:sx n="67" d="100"/>
          <a:sy n="67" d="100"/>
        </p:scale>
        <p:origin x="1740" y="150"/>
      </p:cViewPr>
      <p:guideLst/>
    </p:cSldViewPr>
  </p:slideViewPr>
  <p:notesTextViewPr>
    <p:cViewPr>
      <p:scale>
        <a:sx n="1" d="1"/>
        <a:sy n="1" d="1"/>
      </p:scale>
      <p:origin x="0" y="0"/>
    </p:cViewPr>
  </p:notesTextViewPr>
  <p:notesViewPr>
    <p:cSldViewPr snapToGrid="0">
      <p:cViewPr varScale="1">
        <p:scale>
          <a:sx n="66" d="100"/>
          <a:sy n="66"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6A8E-A929-47C3-BA44-E4CCE15BC9CE}" type="datetimeFigureOut">
              <a:rPr lang="de-CH" smtClean="0"/>
              <a:t>28.03.2017</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09D48-FBDB-41E8-91D3-4AF97CB84DA0}" type="slidenum">
              <a:rPr lang="de-CH" smtClean="0"/>
              <a:t>‹Nr.›</a:t>
            </a:fld>
            <a:endParaRPr lang="de-CH"/>
          </a:p>
        </p:txBody>
      </p:sp>
    </p:spTree>
    <p:extLst>
      <p:ext uri="{BB962C8B-B14F-4D97-AF65-F5344CB8AC3E}">
        <p14:creationId xmlns:p14="http://schemas.microsoft.com/office/powerpoint/2010/main" val="6253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3826D-BFA4-4948-A9FA-5806EBD3C978}" type="datetimeFigureOut">
              <a:rPr lang="de-CH" smtClean="0"/>
              <a:t>28.03.2017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DA975-5649-4BEE-82D8-384255488AE9}" type="slidenum">
              <a:rPr lang="de-CH" smtClean="0"/>
              <a:t>‹Nr.›</a:t>
            </a:fld>
            <a:endParaRPr lang="de-CH"/>
          </a:p>
        </p:txBody>
      </p:sp>
    </p:spTree>
    <p:extLst>
      <p:ext uri="{BB962C8B-B14F-4D97-AF65-F5344CB8AC3E}">
        <p14:creationId xmlns:p14="http://schemas.microsoft.com/office/powerpoint/2010/main" val="401331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 Consult </a:t>
            </a:r>
            <a:r>
              <a:rPr lang="en-US" dirty="0" err="1"/>
              <a:t>Clin</a:t>
            </a:r>
            <a:r>
              <a:rPr lang="en-US" dirty="0"/>
              <a:t> Psychol. 2007 Dec;75(6):1000-5.</a:t>
            </a:r>
          </a:p>
          <a:p>
            <a:r>
              <a:rPr lang="en-US" dirty="0"/>
              <a:t>Mindfulness-based cognitive therapy: evaluating current evidence and informing future research.</a:t>
            </a:r>
          </a:p>
          <a:p>
            <a:r>
              <a:rPr lang="en-US" dirty="0"/>
              <a:t>Coelho HF1, Canter PH, Ernst E.</a:t>
            </a:r>
          </a:p>
          <a:p>
            <a:r>
              <a:rPr lang="en-US" dirty="0"/>
              <a:t>Author information</a:t>
            </a:r>
          </a:p>
          <a:p>
            <a:r>
              <a:rPr lang="en-US" dirty="0"/>
              <a:t>Abstract</a:t>
            </a:r>
          </a:p>
          <a:p>
            <a:endParaRPr lang="en-US" dirty="0"/>
          </a:p>
          <a:p>
            <a:r>
              <a:rPr lang="en-US" dirty="0"/>
              <a:t>Mindfulness-based cognitive therapy (MBCT) is a recently developed class-based program designed to prevent relapse or recurrence of major depression (Z. V. Segal, J. M. G. Williams, &amp; J. Teasdale, 2002). Although research in this area is in its infancy, MBCT is generally discussed as a promising therapy in terms of clinical effectiveness. The aim of this review was to outline the evidence that contributes to this current viewpoint and to evaluate the strengths and weaknesses of this evidence to inform future research. By systematically searching 6 electronic databases and the reference lists of retrieved articles, the authors identified 4 relevant studies: 2 randomized clinical trials, 1 study based on a subset of 1 of these trials, and 1 nonrandomized trial. The authors evaluated these trials and discussed methodological issues in the context of future research. The current evidence from the randomized trials suggests that, for patients with 3 or more previous depressive episodes, MBCT has an additive benefit to usual care. However, because of the nature of the control groups, these findings cannot be attributed to MBCT-specific effects. Further research is necessary to clarify whether MBCT does have any specific effects.</a:t>
            </a:r>
          </a:p>
          <a:p>
            <a:endParaRPr lang="en-US" dirty="0"/>
          </a:p>
          <a:p>
            <a:r>
              <a:rPr lang="en-US" sz="1200" kern="1200" dirty="0" err="1">
                <a:solidFill>
                  <a:schemeClr val="tx1"/>
                </a:solidFill>
                <a:effectLst/>
                <a:latin typeface="+mn-lt"/>
                <a:ea typeface="+mn-ea"/>
                <a:cs typeface="+mn-cs"/>
              </a:rPr>
              <a:t>Ciarrocchi</a:t>
            </a:r>
            <a:r>
              <a:rPr lang="en-US" sz="1200" kern="1200" dirty="0">
                <a:solidFill>
                  <a:schemeClr val="tx1"/>
                </a:solidFill>
                <a:effectLst/>
                <a:latin typeface="+mn-lt"/>
                <a:ea typeface="+mn-ea"/>
                <a:cs typeface="+mn-cs"/>
              </a:rPr>
              <a:t>, J.W. (1995). The Doubting Disease: Help for scrupulosity and religious compulsions. Mahwah, NJ: Paulist Press.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Hyman, B. M., &amp; </a:t>
            </a:r>
            <a:r>
              <a:rPr lang="de-CH" sz="1200" kern="1200" dirty="0" err="1">
                <a:solidFill>
                  <a:schemeClr val="tx1"/>
                </a:solidFill>
                <a:effectLst/>
                <a:latin typeface="+mn-lt"/>
                <a:ea typeface="+mn-ea"/>
                <a:cs typeface="+mn-cs"/>
              </a:rPr>
              <a:t>Pedrick</a:t>
            </a:r>
            <a:r>
              <a:rPr lang="de-CH" sz="1200" kern="1200" dirty="0">
                <a:solidFill>
                  <a:schemeClr val="tx1"/>
                </a:solidFill>
                <a:effectLst/>
                <a:latin typeface="+mn-lt"/>
                <a:ea typeface="+mn-ea"/>
                <a:cs typeface="+mn-cs"/>
              </a:rPr>
              <a:t>, C. (2005). </a:t>
            </a:r>
            <a:r>
              <a:rPr lang="en-US" sz="1200" kern="1200" dirty="0">
                <a:solidFill>
                  <a:schemeClr val="tx1"/>
                </a:solidFill>
                <a:effectLst/>
                <a:latin typeface="+mn-lt"/>
                <a:ea typeface="+mn-ea"/>
                <a:cs typeface="+mn-cs"/>
              </a:rPr>
              <a:t>Scrupulosity: When OCD Gets Religious. In B. M. Hyman &amp; C. </a:t>
            </a:r>
            <a:r>
              <a:rPr lang="en-US" sz="1200" kern="1200" dirty="0" err="1">
                <a:solidFill>
                  <a:schemeClr val="tx1"/>
                </a:solidFill>
                <a:effectLst/>
                <a:latin typeface="+mn-lt"/>
                <a:ea typeface="+mn-ea"/>
                <a:cs typeface="+mn-cs"/>
              </a:rPr>
              <a:t>Pedrick</a:t>
            </a:r>
            <a:r>
              <a:rPr lang="en-US" sz="1200" kern="1200" dirty="0">
                <a:solidFill>
                  <a:schemeClr val="tx1"/>
                </a:solidFill>
                <a:effectLst/>
                <a:latin typeface="+mn-lt"/>
                <a:ea typeface="+mn-ea"/>
                <a:cs typeface="+mn-cs"/>
              </a:rPr>
              <a:t>, The OCD Workbook . Oakland, CA: New Harbinger Publications. </a:t>
            </a:r>
          </a:p>
          <a:p>
            <a:endParaRPr lang="de-CH" sz="1200" kern="1200" dirty="0">
              <a:solidFill>
                <a:schemeClr val="tx1"/>
              </a:solidFill>
              <a:effectLst/>
              <a:latin typeface="+mn-lt"/>
              <a:ea typeface="+mn-ea"/>
              <a:cs typeface="+mn-cs"/>
            </a:endParaRPr>
          </a:p>
          <a:p>
            <a:r>
              <a:rPr lang="en-US" dirty="0" err="1"/>
              <a:t>Karekla</a:t>
            </a:r>
            <a:r>
              <a:rPr lang="en-US" dirty="0"/>
              <a:t>, M. &amp; </a:t>
            </a:r>
            <a:r>
              <a:rPr lang="en-US" dirty="0" err="1"/>
              <a:t>Consantinou</a:t>
            </a:r>
            <a:r>
              <a:rPr lang="en-US" dirty="0"/>
              <a:t>, M. (2010). Religious coping and cancer: Proposing an acceptance and commitment therapy approach. </a:t>
            </a:r>
            <a:r>
              <a:rPr lang="en-US" i="1" dirty="0"/>
              <a:t>Cognitive and Behavioral Practice, 17, </a:t>
            </a:r>
            <a:r>
              <a:rPr lang="en-US" dirty="0"/>
              <a:t>371-381.</a:t>
            </a:r>
            <a:r>
              <a:rPr lang="de-CH" sz="1200" kern="1200" dirty="0">
                <a:solidFill>
                  <a:schemeClr val="tx1"/>
                </a:solidFill>
                <a:effectLst/>
                <a:latin typeface="+mn-lt"/>
                <a:ea typeface="+mn-ea"/>
                <a:cs typeface="+mn-cs"/>
              </a:rPr>
              <a:t> </a:t>
            </a:r>
          </a:p>
          <a:p>
            <a:r>
              <a:rPr lang="en-US" dirty="0"/>
              <a:t>Abstract: </a:t>
            </a:r>
          </a:p>
          <a:p>
            <a:r>
              <a:rPr lang="en-US" dirty="0"/>
              <a:t>A cancer diagnosis is one of the most difficult diagnoses for any person to receive and cope with. Numerous individuals turn to religion or their spiritual beliefs to find meaning through the process of coping with such a serious illness. Therefore, in recent years research on religious coping has received increased attention. The aim of the present paper is to examine the area of religious coping, along with its dimensions and ways to assess it, as it relates to cancer. Moreover, this paper presents a relatively new approach to the psychological treatment of individuals with cancer. Namely, Acceptance and Commitment Therapy (ACT) is a spiritually and religiously sensitive treatment. This approach aims to first explore a person's values (including spiritual and religious values), to subsequently help the person accept any experience that the person has no control over in light of these values, and to then commit and take actions consistent with these values. Recent evidence providing initial support for this approach is discussed. Finally, a case example is presented to illustrate how ACT may be carried out to address religious coping in outpatient clinical practice with cancer patients.</a:t>
            </a:r>
          </a:p>
          <a:p>
            <a:endParaRPr lang="en-US" dirty="0"/>
          </a:p>
          <a:p>
            <a:endParaRPr lang="en-US" dirty="0"/>
          </a:p>
          <a:p>
            <a:endParaRPr lang="de-CH" dirty="0"/>
          </a:p>
        </p:txBody>
      </p:sp>
      <p:sp>
        <p:nvSpPr>
          <p:cNvPr id="4" name="Foliennummernplatzhalter 3"/>
          <p:cNvSpPr>
            <a:spLocks noGrp="1"/>
          </p:cNvSpPr>
          <p:nvPr>
            <p:ph type="sldNum" sz="quarter" idx="10"/>
          </p:nvPr>
        </p:nvSpPr>
        <p:spPr/>
        <p:txBody>
          <a:bodyPr/>
          <a:lstStyle/>
          <a:p>
            <a:fld id="{CA7DA975-5649-4BEE-82D8-384255488AE9}" type="slidenum">
              <a:rPr lang="de-CH" smtClean="0"/>
              <a:t>17</a:t>
            </a:fld>
            <a:endParaRPr lang="de-CH"/>
          </a:p>
        </p:txBody>
      </p:sp>
    </p:spTree>
    <p:extLst>
      <p:ext uri="{BB962C8B-B14F-4D97-AF65-F5344CB8AC3E}">
        <p14:creationId xmlns:p14="http://schemas.microsoft.com/office/powerpoint/2010/main" val="290945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a:prstGeom prst="rect">
            <a:avLst/>
          </a:prstGeo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717709" y="660748"/>
            <a:ext cx="9003983" cy="752473"/>
          </a:xfrm>
          <a:prstGeom prst="rect">
            <a:avLst/>
          </a:prstGeom>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09" y="1648843"/>
            <a:ext cx="9003983" cy="452812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a:prstGeom prst="rect">
            <a:avLst/>
          </a:prstGeo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a:prstGeom prst="rect">
            <a:avLst/>
          </a:prstGeo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liennummernplatzhalter 3"/>
          <p:cNvSpPr>
            <a:spLocks noGrp="1"/>
          </p:cNvSpPr>
          <p:nvPr>
            <p:ph type="sldNum" sz="quarter" idx="12"/>
          </p:nvPr>
        </p:nvSpPr>
        <p:spPr>
          <a:xfrm flipH="1">
            <a:off x="-1" y="6210014"/>
            <a:ext cx="1024569" cy="501648"/>
          </a:xfrm>
          <a:prstGeom prst="rect">
            <a:avLst/>
          </a:prstGeom>
        </p:spPr>
        <p:txBody>
          <a:bodyPr/>
          <a:lstStyle/>
          <a:p>
            <a:fld id="{4E471FF4-0C00-40C5-A66A-9E33A9528A29}" type="slidenum">
              <a:rPr lang="de-CH" smtClean="0"/>
              <a:t>‹Nr.›</a:t>
            </a:fld>
            <a:endParaRPr lang="de-CH" dirty="0"/>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a:prstGeom prst="rect">
            <a:avLst/>
          </a:prstGeo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717709" y="660748"/>
            <a:ext cx="9003983" cy="752473"/>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a:prstGeom prst="rect">
            <a:avLst/>
          </a:prstGeo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717709" y="660748"/>
            <a:ext cx="9003983" cy="752473"/>
          </a:xfrm>
          <a:prstGeom prst="rect">
            <a:avLst/>
          </a:prstGeom>
        </p:spPr>
        <p:txBody>
          <a:bodyPr/>
          <a:lstStyle/>
          <a:p>
            <a:r>
              <a:rPr lang="de-DE"/>
              <a:t>Titelmasterformat durch Klicken bearbeiten</a:t>
            </a:r>
            <a:endParaRPr lang="en-US" dirty="0"/>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a:prstGeom prst="rect">
            <a:avLst/>
          </a:prstGeo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a:prstGeom prst="rect">
            <a:avLst/>
          </a:prstGeo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927463" y="1648843"/>
            <a:ext cx="5751711"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t="22021" b="61969"/>
          <a:stretch/>
        </p:blipFill>
        <p:spPr>
          <a:xfrm>
            <a:off x="-1388126" y="-41149"/>
            <a:ext cx="12124467" cy="538039"/>
          </a:xfrm>
          <a:prstGeom prst="rect">
            <a:avLst/>
          </a:prstGeom>
          <a:ln>
            <a:noFill/>
          </a:ln>
          <a:effectLst>
            <a:outerShdw blurRad="292100" dist="139700" dir="2700000" algn="tl" rotWithShape="0">
              <a:srgbClr val="333333">
                <a:alpha val="65000"/>
              </a:srgbClr>
            </a:outerShdw>
          </a:effectLst>
        </p:spPr>
      </p:pic>
      <p:sp>
        <p:nvSpPr>
          <p:cNvPr id="8" name="Foliennummernplatzhalter 3"/>
          <p:cNvSpPr>
            <a:spLocks noGrp="1"/>
          </p:cNvSpPr>
          <p:nvPr>
            <p:ph type="sldNum" sz="quarter" idx="4"/>
          </p:nvPr>
        </p:nvSpPr>
        <p:spPr>
          <a:xfrm flipH="1">
            <a:off x="0" y="4808941"/>
            <a:ext cx="565309" cy="501648"/>
          </a:xfrm>
          <a:prstGeom prst="rect">
            <a:avLst/>
          </a:prstGeom>
          <a:noFill/>
        </p:spPr>
        <p:txBody>
          <a:bodyPr/>
          <a:lstStyle/>
          <a:p>
            <a:fld id="{4E471FF4-0C00-40C5-A66A-9E33A9528A29}" type="slidenum">
              <a:rPr lang="de-CH" smtClean="0"/>
              <a:t>‹Nr.›</a:t>
            </a:fld>
            <a:endParaRPr lang="de-CH" dirty="0"/>
          </a:p>
        </p:txBody>
      </p:sp>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82955" y="2502567"/>
            <a:ext cx="8873490" cy="2454444"/>
          </a:xfrm>
        </p:spPr>
        <p:txBody>
          <a:bodyPr>
            <a:normAutofit/>
          </a:bodyPr>
          <a:lstStyle/>
          <a:p>
            <a:r>
              <a:rPr lang="de-CH" sz="4800" dirty="0"/>
              <a:t>Kognitive Verhaltenstherapie </a:t>
            </a:r>
            <a:br>
              <a:rPr lang="de-CH" sz="4800" dirty="0"/>
            </a:br>
            <a:r>
              <a:rPr lang="de-CH" sz="4800" dirty="0"/>
              <a:t>und Religion</a:t>
            </a:r>
          </a:p>
        </p:txBody>
      </p:sp>
      <p:sp>
        <p:nvSpPr>
          <p:cNvPr id="5"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b="6820"/>
          <a:stretch/>
        </p:blipFill>
        <p:spPr>
          <a:xfrm>
            <a:off x="-365019" y="-1383065"/>
            <a:ext cx="10914074" cy="4873240"/>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12236"/>
          <a:stretch/>
        </p:blipFill>
        <p:spPr>
          <a:xfrm>
            <a:off x="0" y="1594625"/>
            <a:ext cx="10439400" cy="3278309"/>
          </a:xfrm>
          <a:prstGeom prst="rect">
            <a:avLst/>
          </a:prstGeom>
          <a:ln>
            <a:noFill/>
          </a:ln>
          <a:effectLst>
            <a:outerShdw blurRad="292100" dist="139700" dir="2700000" algn="tl" rotWithShape="0">
              <a:srgbClr val="333333">
                <a:alpha val="65000"/>
              </a:srgbClr>
            </a:outerShdw>
          </a:effectLst>
        </p:spPr>
      </p:pic>
      <p:sp>
        <p:nvSpPr>
          <p:cNvPr id="7" name="Titel 6"/>
          <p:cNvSpPr>
            <a:spLocks noGrp="1"/>
          </p:cNvSpPr>
          <p:nvPr>
            <p:ph type="title"/>
          </p:nvPr>
        </p:nvSpPr>
        <p:spPr/>
        <p:txBody>
          <a:bodyPr/>
          <a:lstStyle/>
          <a:p>
            <a:r>
              <a:rPr lang="de-CH" dirty="0"/>
              <a:t>Ist religiöse Therapie effektiver als neutrale?</a:t>
            </a:r>
          </a:p>
        </p:txBody>
      </p:sp>
      <p:sp>
        <p:nvSpPr>
          <p:cNvPr id="8" name="Textfeld 7"/>
          <p:cNvSpPr txBox="1"/>
          <p:nvPr/>
        </p:nvSpPr>
        <p:spPr>
          <a:xfrm>
            <a:off x="825190" y="5285678"/>
            <a:ext cx="8896502" cy="646331"/>
          </a:xfrm>
          <a:prstGeom prst="rect">
            <a:avLst/>
          </a:prstGeom>
          <a:solidFill>
            <a:schemeClr val="accent2">
              <a:lumMod val="40000"/>
              <a:lumOff val="60000"/>
            </a:schemeClr>
          </a:solidFill>
          <a:ln w="38100">
            <a:solidFill>
              <a:srgbClr val="C00000"/>
            </a:solidFill>
          </a:ln>
        </p:spPr>
        <p:txBody>
          <a:bodyPr wrap="square" rtlCol="0">
            <a:spAutoFit/>
          </a:bodyPr>
          <a:lstStyle/>
          <a:p>
            <a:pPr algn="ctr"/>
            <a:r>
              <a:rPr lang="de-CH" dirty="0"/>
              <a:t>FRAGESTELLUNG: Welche Wirkung hat der Einbezug von Religiosität in der CBT mit depressiven, religiösen Patienten?</a:t>
            </a:r>
          </a:p>
        </p:txBody>
      </p:sp>
      <p:sp>
        <p:nvSpPr>
          <p:cNvPr id="2" name="Foliennummernplatzhalter 1"/>
          <p:cNvSpPr>
            <a:spLocks noGrp="1"/>
          </p:cNvSpPr>
          <p:nvPr>
            <p:ph type="sldNum" sz="quarter" idx="4294967295"/>
          </p:nvPr>
        </p:nvSpPr>
        <p:spPr>
          <a:xfrm flipH="1">
            <a:off x="0" y="4830975"/>
            <a:ext cx="565309" cy="501648"/>
          </a:xfrm>
        </p:spPr>
        <p:txBody>
          <a:bodyPr/>
          <a:lstStyle/>
          <a:p>
            <a:fld id="{4E471FF4-0C00-40C5-A66A-9E33A9528A29}" type="slidenum">
              <a:rPr lang="de-CH" smtClean="0"/>
              <a:t>10</a:t>
            </a:fld>
            <a:endParaRPr lang="de-CH"/>
          </a:p>
        </p:txBody>
      </p:sp>
    </p:spTree>
    <p:extLst>
      <p:ext uri="{BB962C8B-B14F-4D97-AF65-F5344CB8AC3E}">
        <p14:creationId xmlns:p14="http://schemas.microsoft.com/office/powerpoint/2010/main" val="284951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Studiendesign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42281551"/>
              </p:ext>
            </p:extLst>
          </p:nvPr>
        </p:nvGraphicFramePr>
        <p:xfrm>
          <a:off x="717550" y="1649413"/>
          <a:ext cx="9404350" cy="3657600"/>
        </p:xfrm>
        <a:graphic>
          <a:graphicData uri="http://schemas.openxmlformats.org/drawingml/2006/table">
            <a:tbl>
              <a:tblPr firstRow="1" bandRow="1">
                <a:tableStyleId>{5C22544A-7EE6-4342-B048-85BDC9FD1C3A}</a:tableStyleId>
              </a:tblPr>
              <a:tblGrid>
                <a:gridCol w="1880870">
                  <a:extLst>
                    <a:ext uri="{9D8B030D-6E8A-4147-A177-3AD203B41FA5}">
                      <a16:colId xmlns:a16="http://schemas.microsoft.com/office/drawing/2014/main" val="2500989233"/>
                    </a:ext>
                  </a:extLst>
                </a:gridCol>
                <a:gridCol w="1880870">
                  <a:extLst>
                    <a:ext uri="{9D8B030D-6E8A-4147-A177-3AD203B41FA5}">
                      <a16:colId xmlns:a16="http://schemas.microsoft.com/office/drawing/2014/main" val="2816731588"/>
                    </a:ext>
                  </a:extLst>
                </a:gridCol>
                <a:gridCol w="1880870">
                  <a:extLst>
                    <a:ext uri="{9D8B030D-6E8A-4147-A177-3AD203B41FA5}">
                      <a16:colId xmlns:a16="http://schemas.microsoft.com/office/drawing/2014/main" val="3837451780"/>
                    </a:ext>
                  </a:extLst>
                </a:gridCol>
                <a:gridCol w="1880870">
                  <a:extLst>
                    <a:ext uri="{9D8B030D-6E8A-4147-A177-3AD203B41FA5}">
                      <a16:colId xmlns:a16="http://schemas.microsoft.com/office/drawing/2014/main" val="1308545000"/>
                    </a:ext>
                  </a:extLst>
                </a:gridCol>
                <a:gridCol w="1880870">
                  <a:extLst>
                    <a:ext uri="{9D8B030D-6E8A-4147-A177-3AD203B41FA5}">
                      <a16:colId xmlns:a16="http://schemas.microsoft.com/office/drawing/2014/main" val="1476859994"/>
                    </a:ext>
                  </a:extLst>
                </a:gridCol>
              </a:tblGrid>
              <a:tr h="370840">
                <a:tc>
                  <a:txBody>
                    <a:bodyPr/>
                    <a:lstStyle/>
                    <a:p>
                      <a:r>
                        <a:rPr lang="de-CH" b="1" dirty="0">
                          <a:solidFill>
                            <a:schemeClr val="tx1"/>
                          </a:solidFill>
                        </a:rPr>
                        <a:t>Verfahren</a:t>
                      </a:r>
                    </a:p>
                  </a:txBody>
                  <a:tcPr>
                    <a:solidFill>
                      <a:schemeClr val="accent2">
                        <a:lumMod val="40000"/>
                        <a:lumOff val="60000"/>
                      </a:schemeClr>
                    </a:solidFill>
                  </a:tcPr>
                </a:tc>
                <a:tc>
                  <a:txBody>
                    <a:bodyPr/>
                    <a:lstStyle/>
                    <a:p>
                      <a:r>
                        <a:rPr lang="de-CH" b="0" dirty="0">
                          <a:solidFill>
                            <a:schemeClr val="tx1"/>
                          </a:solidFill>
                        </a:rPr>
                        <a:t>Warteliste</a:t>
                      </a:r>
                    </a:p>
                  </a:txBody>
                  <a:tcPr>
                    <a:solidFill>
                      <a:schemeClr val="accent1">
                        <a:lumMod val="20000"/>
                        <a:lumOff val="80000"/>
                      </a:schemeClr>
                    </a:solidFill>
                  </a:tcPr>
                </a:tc>
                <a:tc>
                  <a:txBody>
                    <a:bodyPr/>
                    <a:lstStyle/>
                    <a:p>
                      <a:r>
                        <a:rPr lang="de-CH" b="0" dirty="0">
                          <a:solidFill>
                            <a:schemeClr val="tx1"/>
                          </a:solidFill>
                        </a:rPr>
                        <a:t>Pastoral </a:t>
                      </a:r>
                      <a:r>
                        <a:rPr lang="de-CH" b="0" dirty="0" err="1">
                          <a:solidFill>
                            <a:schemeClr val="tx1"/>
                          </a:solidFill>
                        </a:rPr>
                        <a:t>Counseling</a:t>
                      </a:r>
                      <a:endParaRPr lang="de-CH" b="0" dirty="0">
                        <a:solidFill>
                          <a:schemeClr val="tx1"/>
                        </a:solidFill>
                      </a:endParaRPr>
                    </a:p>
                  </a:txBody>
                  <a:tcPr>
                    <a:solidFill>
                      <a:schemeClr val="accent1">
                        <a:lumMod val="20000"/>
                        <a:lumOff val="80000"/>
                      </a:schemeClr>
                    </a:solidFill>
                  </a:tcPr>
                </a:tc>
                <a:tc>
                  <a:txBody>
                    <a:bodyPr/>
                    <a:lstStyle/>
                    <a:p>
                      <a:r>
                        <a:rPr lang="de-CH" b="0" dirty="0">
                          <a:solidFill>
                            <a:schemeClr val="tx1"/>
                          </a:solidFill>
                        </a:rPr>
                        <a:t>Religiöse </a:t>
                      </a:r>
                    </a:p>
                    <a:p>
                      <a:r>
                        <a:rPr lang="de-CH" b="0" dirty="0">
                          <a:solidFill>
                            <a:schemeClr val="tx1"/>
                          </a:solidFill>
                        </a:rPr>
                        <a:t>CBT</a:t>
                      </a:r>
                    </a:p>
                  </a:txBody>
                  <a:tcPr>
                    <a:solidFill>
                      <a:schemeClr val="accent1">
                        <a:lumMod val="20000"/>
                        <a:lumOff val="80000"/>
                      </a:schemeClr>
                    </a:solidFill>
                  </a:tcPr>
                </a:tc>
                <a:tc>
                  <a:txBody>
                    <a:bodyPr/>
                    <a:lstStyle/>
                    <a:p>
                      <a:r>
                        <a:rPr lang="de-CH" b="0" dirty="0">
                          <a:solidFill>
                            <a:schemeClr val="tx1"/>
                          </a:solidFill>
                        </a:rPr>
                        <a:t>Nicht-religiöse</a:t>
                      </a:r>
                      <a:br>
                        <a:rPr lang="de-CH" b="0" dirty="0">
                          <a:solidFill>
                            <a:schemeClr val="tx1"/>
                          </a:solidFill>
                        </a:rPr>
                      </a:br>
                      <a:r>
                        <a:rPr lang="de-CH" b="0" dirty="0">
                          <a:solidFill>
                            <a:schemeClr val="tx1"/>
                          </a:solidFill>
                        </a:rPr>
                        <a:t>CBT</a:t>
                      </a:r>
                    </a:p>
                  </a:txBody>
                  <a:tcPr>
                    <a:solidFill>
                      <a:schemeClr val="accent1">
                        <a:lumMod val="20000"/>
                        <a:lumOff val="80000"/>
                      </a:schemeClr>
                    </a:solidFill>
                  </a:tcPr>
                </a:tc>
                <a:extLst>
                  <a:ext uri="{0D108BD9-81ED-4DB2-BD59-A6C34878D82A}">
                    <a16:rowId xmlns:a16="http://schemas.microsoft.com/office/drawing/2014/main" val="2231842043"/>
                  </a:ext>
                </a:extLst>
              </a:tr>
              <a:tr h="370840">
                <a:tc>
                  <a:txBody>
                    <a:bodyPr/>
                    <a:lstStyle/>
                    <a:p>
                      <a:r>
                        <a:rPr lang="de-CH" b="1" dirty="0"/>
                        <a:t>Therapeut</a:t>
                      </a:r>
                    </a:p>
                  </a:txBody>
                  <a:tcPr>
                    <a:solidFill>
                      <a:schemeClr val="accent2">
                        <a:lumMod val="40000"/>
                        <a:lumOff val="60000"/>
                      </a:schemeClr>
                    </a:solidFill>
                  </a:tcPr>
                </a:tc>
                <a:tc>
                  <a:txBody>
                    <a:bodyPr/>
                    <a:lstStyle/>
                    <a:p>
                      <a:endParaRPr lang="de-CH" dirty="0"/>
                    </a:p>
                  </a:txBody>
                  <a:tcPr/>
                </a:tc>
                <a:tc>
                  <a:txBody>
                    <a:bodyPr/>
                    <a:lstStyle/>
                    <a:p>
                      <a:r>
                        <a:rPr lang="de-CH" dirty="0"/>
                        <a:t>Seelsorger</a:t>
                      </a:r>
                    </a:p>
                  </a:txBody>
                  <a:tcPr/>
                </a:tc>
                <a:tc>
                  <a:txBody>
                    <a:bodyPr/>
                    <a:lstStyle/>
                    <a:p>
                      <a:pPr marL="342900" indent="-342900">
                        <a:buFont typeface="+mj-lt"/>
                        <a:buAutoNum type="alphaLcParenR"/>
                      </a:pPr>
                      <a:r>
                        <a:rPr lang="de-CH" baseline="0" dirty="0"/>
                        <a:t>RT</a:t>
                      </a:r>
                    </a:p>
                    <a:p>
                      <a:pPr marL="342900" indent="-342900">
                        <a:buFont typeface="+mj-lt"/>
                        <a:buAutoNum type="alphaLcParenR"/>
                      </a:pPr>
                      <a:r>
                        <a:rPr lang="de-CH" baseline="0" dirty="0"/>
                        <a:t>NRT</a:t>
                      </a:r>
                      <a:endParaRPr lang="de-CH" dirty="0"/>
                    </a:p>
                  </a:txBody>
                  <a:tcPr/>
                </a:tc>
                <a:tc>
                  <a:txBody>
                    <a:bodyPr/>
                    <a:lstStyle/>
                    <a:p>
                      <a:pPr marL="342900" indent="-342900">
                        <a:buFont typeface="+mj-lt"/>
                        <a:buAutoNum type="alphaLcParenR"/>
                      </a:pPr>
                      <a:r>
                        <a:rPr lang="de-CH" baseline="0" dirty="0"/>
                        <a:t>RT</a:t>
                      </a:r>
                    </a:p>
                    <a:p>
                      <a:pPr marL="342900" indent="-342900">
                        <a:buFont typeface="+mj-lt"/>
                        <a:buAutoNum type="alphaLcParenR"/>
                      </a:pPr>
                      <a:r>
                        <a:rPr lang="de-CH" baseline="0" dirty="0"/>
                        <a:t>NRT</a:t>
                      </a:r>
                    </a:p>
                    <a:p>
                      <a:pPr marL="342900" indent="-342900">
                        <a:buAutoNum type="alphaLcParenR"/>
                      </a:pPr>
                      <a:endParaRPr lang="de-CH" dirty="0"/>
                    </a:p>
                  </a:txBody>
                  <a:tcPr/>
                </a:tc>
                <a:extLst>
                  <a:ext uri="{0D108BD9-81ED-4DB2-BD59-A6C34878D82A}">
                    <a16:rowId xmlns:a16="http://schemas.microsoft.com/office/drawing/2014/main" val="3758268233"/>
                  </a:ext>
                </a:extLst>
              </a:tr>
              <a:tr h="370840">
                <a:tc>
                  <a:txBody>
                    <a:bodyPr/>
                    <a:lstStyle/>
                    <a:p>
                      <a:r>
                        <a:rPr lang="de-CH" b="1" dirty="0"/>
                        <a:t>Probanden (N)</a:t>
                      </a:r>
                    </a:p>
                  </a:txBody>
                  <a:tcPr>
                    <a:solidFill>
                      <a:schemeClr val="accent2">
                        <a:lumMod val="40000"/>
                        <a:lumOff val="60000"/>
                      </a:schemeClr>
                    </a:solidFill>
                  </a:tcPr>
                </a:tc>
                <a:tc>
                  <a:txBody>
                    <a:bodyPr/>
                    <a:lstStyle/>
                    <a:p>
                      <a:r>
                        <a:rPr lang="de-CH" dirty="0"/>
                        <a:t>11</a:t>
                      </a:r>
                    </a:p>
                  </a:txBody>
                  <a:tcPr/>
                </a:tc>
                <a:tc>
                  <a:txBody>
                    <a:bodyPr/>
                    <a:lstStyle/>
                    <a:p>
                      <a:r>
                        <a:rPr lang="de-CH" dirty="0"/>
                        <a:t>10</a:t>
                      </a:r>
                    </a:p>
                  </a:txBody>
                  <a:tcPr/>
                </a:tc>
                <a:tc>
                  <a:txBody>
                    <a:bodyPr/>
                    <a:lstStyle/>
                    <a:p>
                      <a:pPr marL="342900" indent="-342900">
                        <a:buAutoNum type="alphaLcParenR"/>
                      </a:pPr>
                      <a:r>
                        <a:rPr lang="de-CH" dirty="0"/>
                        <a:t>10</a:t>
                      </a:r>
                    </a:p>
                    <a:p>
                      <a:pPr marL="342900" indent="-342900">
                        <a:buAutoNum type="alphaLcParenR"/>
                      </a:pPr>
                      <a:r>
                        <a:rPr lang="de-CH" dirty="0"/>
                        <a:t>  9</a:t>
                      </a:r>
                    </a:p>
                  </a:txBody>
                  <a:tcPr/>
                </a:tc>
                <a:tc>
                  <a:txBody>
                    <a:bodyPr/>
                    <a:lstStyle/>
                    <a:p>
                      <a:pPr marL="342900" indent="-342900">
                        <a:buAutoNum type="alphaLcParenR"/>
                      </a:pPr>
                      <a:r>
                        <a:rPr lang="de-CH" baseline="0" dirty="0"/>
                        <a:t>  9</a:t>
                      </a:r>
                      <a:endParaRPr lang="de-CH" dirty="0"/>
                    </a:p>
                    <a:p>
                      <a:pPr marL="342900" indent="-342900">
                        <a:buAutoNum type="alphaLcParenR"/>
                      </a:pPr>
                      <a:r>
                        <a:rPr lang="de-CH" dirty="0"/>
                        <a:t>10</a:t>
                      </a:r>
                    </a:p>
                    <a:p>
                      <a:endParaRPr lang="de-CH" dirty="0"/>
                    </a:p>
                  </a:txBody>
                  <a:tcPr/>
                </a:tc>
                <a:extLst>
                  <a:ext uri="{0D108BD9-81ED-4DB2-BD59-A6C34878D82A}">
                    <a16:rowId xmlns:a16="http://schemas.microsoft.com/office/drawing/2014/main" val="835920067"/>
                  </a:ext>
                </a:extLst>
              </a:tr>
              <a:tr h="370840">
                <a:tc>
                  <a:txBody>
                    <a:bodyPr/>
                    <a:lstStyle/>
                    <a:p>
                      <a:r>
                        <a:rPr lang="de-CH" b="1" dirty="0"/>
                        <a:t>Messzeit-</a:t>
                      </a:r>
                      <a:br>
                        <a:rPr lang="de-CH" b="1" dirty="0"/>
                      </a:br>
                      <a:r>
                        <a:rPr lang="de-CH" b="1" dirty="0"/>
                        <a:t>punkte</a:t>
                      </a:r>
                    </a:p>
                  </a:txBody>
                  <a:tcPr>
                    <a:solidFill>
                      <a:schemeClr val="accent2">
                        <a:lumMod val="40000"/>
                        <a:lumOff val="60000"/>
                      </a:schemeClr>
                    </a:solidFill>
                  </a:tcPr>
                </a:tc>
                <a:tc>
                  <a:txBody>
                    <a:bodyPr/>
                    <a:lstStyle/>
                    <a:p>
                      <a:r>
                        <a:rPr lang="de-CH" dirty="0" err="1"/>
                        <a:t>Prä</a:t>
                      </a:r>
                      <a:endParaRPr lang="de-CH" dirty="0"/>
                    </a:p>
                    <a:p>
                      <a:r>
                        <a:rPr lang="de-CH" dirty="0"/>
                        <a:t>Post</a:t>
                      </a:r>
                    </a:p>
                  </a:txBody>
                  <a:tcPr/>
                </a:tc>
                <a:tc>
                  <a:txBody>
                    <a:bodyPr/>
                    <a:lstStyle/>
                    <a:p>
                      <a:r>
                        <a:rPr lang="de-CH" dirty="0" err="1"/>
                        <a:t>Prä</a:t>
                      </a:r>
                      <a:endParaRPr lang="de-CH" dirty="0"/>
                    </a:p>
                    <a:p>
                      <a:r>
                        <a:rPr lang="de-CH" dirty="0"/>
                        <a:t>Post</a:t>
                      </a:r>
                    </a:p>
                    <a:p>
                      <a:r>
                        <a:rPr lang="de-CH" dirty="0"/>
                        <a:t>9 </a:t>
                      </a:r>
                      <a:r>
                        <a:rPr lang="de-CH" dirty="0" err="1"/>
                        <a:t>Mt</a:t>
                      </a:r>
                      <a:r>
                        <a:rPr lang="de-CH" dirty="0"/>
                        <a:t>, 24 Mt.</a:t>
                      </a:r>
                    </a:p>
                  </a:txBody>
                  <a:tcPr/>
                </a:tc>
                <a:tc>
                  <a:txBody>
                    <a:bodyPr/>
                    <a:lstStyle/>
                    <a:p>
                      <a:r>
                        <a:rPr lang="de-CH" dirty="0" err="1"/>
                        <a:t>Prä</a:t>
                      </a:r>
                      <a:endParaRPr lang="de-CH" dirty="0"/>
                    </a:p>
                    <a:p>
                      <a:r>
                        <a:rPr lang="de-CH" dirty="0"/>
                        <a:t>Post</a:t>
                      </a:r>
                    </a:p>
                    <a:p>
                      <a:r>
                        <a:rPr lang="de-CH" dirty="0"/>
                        <a:t>9 </a:t>
                      </a:r>
                      <a:r>
                        <a:rPr lang="de-CH" dirty="0" err="1"/>
                        <a:t>Mt</a:t>
                      </a:r>
                      <a:r>
                        <a:rPr lang="de-CH" dirty="0"/>
                        <a:t>, 24 Mt.</a:t>
                      </a:r>
                    </a:p>
                    <a:p>
                      <a:endParaRPr lang="de-CH" dirty="0"/>
                    </a:p>
                  </a:txBody>
                  <a:tcPr/>
                </a:tc>
                <a:tc>
                  <a:txBody>
                    <a:bodyPr/>
                    <a:lstStyle/>
                    <a:p>
                      <a:r>
                        <a:rPr lang="de-CH" dirty="0" err="1"/>
                        <a:t>Prä</a:t>
                      </a:r>
                      <a:endParaRPr lang="de-CH" dirty="0"/>
                    </a:p>
                    <a:p>
                      <a:r>
                        <a:rPr lang="de-CH" dirty="0"/>
                        <a:t>Post</a:t>
                      </a:r>
                    </a:p>
                    <a:p>
                      <a:r>
                        <a:rPr lang="de-CH" dirty="0"/>
                        <a:t>9 </a:t>
                      </a:r>
                      <a:r>
                        <a:rPr lang="de-CH" dirty="0" err="1"/>
                        <a:t>Mt</a:t>
                      </a:r>
                      <a:r>
                        <a:rPr lang="de-CH" dirty="0"/>
                        <a:t>, 24 Mt.</a:t>
                      </a:r>
                    </a:p>
                    <a:p>
                      <a:endParaRPr lang="de-CH" dirty="0"/>
                    </a:p>
                  </a:txBody>
                  <a:tcPr/>
                </a:tc>
                <a:extLst>
                  <a:ext uri="{0D108BD9-81ED-4DB2-BD59-A6C34878D82A}">
                    <a16:rowId xmlns:a16="http://schemas.microsoft.com/office/drawing/2014/main" val="379795327"/>
                  </a:ext>
                </a:extLst>
              </a:tr>
            </a:tbl>
          </a:graphicData>
        </a:graphic>
      </p:graphicFrame>
      <p:sp>
        <p:nvSpPr>
          <p:cNvPr id="5" name="Textfeld 4"/>
          <p:cNvSpPr txBox="1"/>
          <p:nvPr/>
        </p:nvSpPr>
        <p:spPr>
          <a:xfrm>
            <a:off x="717709" y="5620215"/>
            <a:ext cx="7812974" cy="369332"/>
          </a:xfrm>
          <a:prstGeom prst="rect">
            <a:avLst/>
          </a:prstGeom>
          <a:noFill/>
        </p:spPr>
        <p:txBody>
          <a:bodyPr wrap="square" rtlCol="0">
            <a:spAutoFit/>
          </a:bodyPr>
          <a:lstStyle/>
          <a:p>
            <a:r>
              <a:rPr lang="de-CH" dirty="0"/>
              <a:t>RT = </a:t>
            </a:r>
            <a:r>
              <a:rPr lang="de-CH" dirty="0" err="1"/>
              <a:t>Relig</a:t>
            </a:r>
            <a:r>
              <a:rPr lang="de-CH" dirty="0"/>
              <a:t>. Therapie, NRT = Nicht-Religiöse Therapie</a:t>
            </a:r>
          </a:p>
        </p:txBody>
      </p:sp>
      <p:sp>
        <p:nvSpPr>
          <p:cNvPr id="3" name="Foliennummernplatzhalter 2"/>
          <p:cNvSpPr>
            <a:spLocks noGrp="1"/>
          </p:cNvSpPr>
          <p:nvPr>
            <p:ph type="sldNum" sz="quarter" idx="12"/>
          </p:nvPr>
        </p:nvSpPr>
        <p:spPr/>
        <p:txBody>
          <a:bodyPr/>
          <a:lstStyle/>
          <a:p>
            <a:fld id="{4E471FF4-0C00-40C5-A66A-9E33A9528A29}" type="slidenum">
              <a:rPr lang="de-CH" smtClean="0"/>
              <a:t>11</a:t>
            </a:fld>
            <a:endParaRPr lang="de-CH" dirty="0"/>
          </a:p>
        </p:txBody>
      </p:sp>
    </p:spTree>
    <p:extLst>
      <p:ext uri="{BB962C8B-B14F-4D97-AF65-F5344CB8AC3E}">
        <p14:creationId xmlns:p14="http://schemas.microsoft.com/office/powerpoint/2010/main" val="68322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Instrumente	</a:t>
            </a:r>
          </a:p>
        </p:txBody>
      </p:sp>
      <p:sp>
        <p:nvSpPr>
          <p:cNvPr id="4" name="Inhaltsplatzhalter 3"/>
          <p:cNvSpPr>
            <a:spLocks noGrp="1"/>
          </p:cNvSpPr>
          <p:nvPr>
            <p:ph idx="1"/>
          </p:nvPr>
        </p:nvSpPr>
        <p:spPr/>
        <p:txBody>
          <a:bodyPr>
            <a:normAutofit lnSpcReduction="10000"/>
          </a:bodyPr>
          <a:lstStyle/>
          <a:p>
            <a:r>
              <a:rPr lang="de-CH" dirty="0"/>
              <a:t>18 Sitzungen à 50 Minuten</a:t>
            </a:r>
          </a:p>
          <a:p>
            <a:r>
              <a:rPr lang="de-CH" dirty="0"/>
              <a:t>RCBT (Manual mit religiöser Einbettung von kognitiver Umstrukturierung, Imaginationsübungen, Verhaltensänderungen)</a:t>
            </a:r>
          </a:p>
          <a:p>
            <a:r>
              <a:rPr lang="de-CH" dirty="0"/>
              <a:t>NRCBT (Standardmanual für depressive Patienten)</a:t>
            </a:r>
          </a:p>
          <a:p>
            <a:r>
              <a:rPr lang="de-CH" dirty="0"/>
              <a:t>PC = Pastoral </a:t>
            </a:r>
            <a:r>
              <a:rPr lang="de-CH" dirty="0" err="1"/>
              <a:t>Counseling</a:t>
            </a:r>
            <a:r>
              <a:rPr lang="de-CH" dirty="0"/>
              <a:t> (Manual mit nichtdirektivem Vorgehen und Einbezug von Bibelthemen)</a:t>
            </a:r>
          </a:p>
          <a:p>
            <a:r>
              <a:rPr lang="de-CH" dirty="0"/>
              <a:t>Messung der Symptomatik mit BDI (</a:t>
            </a:r>
            <a:r>
              <a:rPr lang="de-CH" dirty="0" err="1"/>
              <a:t>Beck’sches</a:t>
            </a:r>
            <a:r>
              <a:rPr lang="de-CH" dirty="0"/>
              <a:t> Depressionsinventar), HAMD (Hamilton </a:t>
            </a:r>
            <a:r>
              <a:rPr lang="de-CH" dirty="0" err="1"/>
              <a:t>Depressions</a:t>
            </a:r>
            <a:r>
              <a:rPr lang="de-CH" dirty="0"/>
              <a:t> Inventar), GSI (Global </a:t>
            </a:r>
            <a:r>
              <a:rPr lang="de-CH" dirty="0" err="1"/>
              <a:t>Severity</a:t>
            </a:r>
            <a:r>
              <a:rPr lang="de-CH" dirty="0"/>
              <a:t> Index), SAS (</a:t>
            </a:r>
            <a:r>
              <a:rPr lang="de-CH" dirty="0" err="1"/>
              <a:t>Social</a:t>
            </a:r>
            <a:r>
              <a:rPr lang="de-CH" dirty="0"/>
              <a:t> </a:t>
            </a:r>
            <a:r>
              <a:rPr lang="de-CH" dirty="0" err="1"/>
              <a:t>Adjustment</a:t>
            </a:r>
            <a:r>
              <a:rPr lang="de-CH" dirty="0"/>
              <a:t> </a:t>
            </a:r>
            <a:r>
              <a:rPr lang="de-CH" dirty="0" err="1"/>
              <a:t>Scale</a:t>
            </a:r>
            <a:r>
              <a:rPr lang="de-CH" dirty="0"/>
              <a:t>)</a:t>
            </a:r>
          </a:p>
          <a:p>
            <a:endParaRPr lang="de-CH" dirty="0"/>
          </a:p>
        </p:txBody>
      </p:sp>
      <p:sp>
        <p:nvSpPr>
          <p:cNvPr id="2" name="Foliennummernplatzhalter 1"/>
          <p:cNvSpPr>
            <a:spLocks noGrp="1"/>
          </p:cNvSpPr>
          <p:nvPr>
            <p:ph type="sldNum" sz="quarter" idx="12"/>
          </p:nvPr>
        </p:nvSpPr>
        <p:spPr/>
        <p:txBody>
          <a:bodyPr/>
          <a:lstStyle/>
          <a:p>
            <a:fld id="{4E471FF4-0C00-40C5-A66A-9E33A9528A29}" type="slidenum">
              <a:rPr lang="de-CH" smtClean="0"/>
              <a:t>12</a:t>
            </a:fld>
            <a:endParaRPr lang="de-CH" dirty="0"/>
          </a:p>
        </p:txBody>
      </p:sp>
    </p:spTree>
    <p:extLst>
      <p:ext uri="{BB962C8B-B14F-4D97-AF65-F5344CB8AC3E}">
        <p14:creationId xmlns:p14="http://schemas.microsoft.com/office/powerpoint/2010/main" val="111320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Obj. Depressionswerte nur wenig unterschiedlich</a:t>
            </a:r>
          </a:p>
        </p:txBody>
      </p:sp>
      <p:pic>
        <p:nvPicPr>
          <p:cNvPr id="3" name="Grafik 2"/>
          <p:cNvPicPr>
            <a:picLocks noChangeAspect="1"/>
          </p:cNvPicPr>
          <p:nvPr/>
        </p:nvPicPr>
        <p:blipFill>
          <a:blip r:embed="rId2"/>
          <a:stretch>
            <a:fillRect/>
          </a:stretch>
        </p:blipFill>
        <p:spPr>
          <a:xfrm>
            <a:off x="442912" y="1413221"/>
            <a:ext cx="9553575" cy="5410200"/>
          </a:xfrm>
          <a:prstGeom prst="rect">
            <a:avLst/>
          </a:prstGeom>
        </p:spPr>
      </p:pic>
      <p:sp>
        <p:nvSpPr>
          <p:cNvPr id="4" name="Textfeld 3"/>
          <p:cNvSpPr txBox="1"/>
          <p:nvPr/>
        </p:nvSpPr>
        <p:spPr>
          <a:xfrm>
            <a:off x="7315199" y="2029522"/>
            <a:ext cx="2620537" cy="1384995"/>
          </a:xfrm>
          <a:prstGeom prst="rect">
            <a:avLst/>
          </a:prstGeom>
          <a:noFill/>
        </p:spPr>
        <p:txBody>
          <a:bodyPr wrap="square" rtlCol="0">
            <a:spAutoFit/>
          </a:bodyPr>
          <a:lstStyle/>
          <a:p>
            <a:r>
              <a:rPr lang="de-CH" sz="1400" dirty="0"/>
              <a:t>PCT = Pastoral </a:t>
            </a:r>
            <a:r>
              <a:rPr lang="de-CH" sz="1400" dirty="0" err="1"/>
              <a:t>Counseling</a:t>
            </a:r>
            <a:endParaRPr lang="de-CH" sz="1400" dirty="0"/>
          </a:p>
          <a:p>
            <a:r>
              <a:rPr lang="de-CH" sz="1400" dirty="0"/>
              <a:t>RCT = </a:t>
            </a:r>
            <a:r>
              <a:rPr lang="de-CH" sz="1400" dirty="0" err="1"/>
              <a:t>Relig</a:t>
            </a:r>
            <a:r>
              <a:rPr lang="de-CH" sz="1400" dirty="0"/>
              <a:t>. Kog. Therapie</a:t>
            </a:r>
          </a:p>
          <a:p>
            <a:r>
              <a:rPr lang="de-CH" sz="1400" dirty="0"/>
              <a:t>NRCT = Nicht-</a:t>
            </a:r>
            <a:r>
              <a:rPr lang="de-CH" sz="1400" dirty="0" err="1"/>
              <a:t>Relig</a:t>
            </a:r>
            <a:r>
              <a:rPr lang="de-CH" sz="1400" dirty="0"/>
              <a:t> Kog. Therapie</a:t>
            </a:r>
          </a:p>
          <a:p>
            <a:r>
              <a:rPr lang="de-CH" sz="1400" dirty="0"/>
              <a:t>WLC = Warteliste</a:t>
            </a:r>
          </a:p>
          <a:p>
            <a:r>
              <a:rPr lang="de-CH" sz="1400" dirty="0"/>
              <a:t>HRSD = Depressionswert (Hamilton </a:t>
            </a:r>
            <a:r>
              <a:rPr lang="de-CH" sz="1400" dirty="0" err="1"/>
              <a:t>Scale</a:t>
            </a:r>
            <a:r>
              <a:rPr lang="de-CH" sz="1400" dirty="0"/>
              <a:t>)</a:t>
            </a:r>
          </a:p>
        </p:txBody>
      </p:sp>
      <p:sp>
        <p:nvSpPr>
          <p:cNvPr id="5" name="Foliennummernplatzhalter 4"/>
          <p:cNvSpPr>
            <a:spLocks noGrp="1"/>
          </p:cNvSpPr>
          <p:nvPr>
            <p:ph type="sldNum" sz="quarter" idx="4294967295"/>
          </p:nvPr>
        </p:nvSpPr>
        <p:spPr>
          <a:xfrm flipH="1">
            <a:off x="0" y="4830975"/>
            <a:ext cx="565309" cy="501648"/>
          </a:xfrm>
        </p:spPr>
        <p:txBody>
          <a:bodyPr/>
          <a:lstStyle/>
          <a:p>
            <a:fld id="{4E471FF4-0C00-40C5-A66A-9E33A9528A29}" type="slidenum">
              <a:rPr lang="de-CH" smtClean="0"/>
              <a:t>13</a:t>
            </a:fld>
            <a:endParaRPr lang="de-CH"/>
          </a:p>
        </p:txBody>
      </p:sp>
    </p:spTree>
    <p:extLst>
      <p:ext uri="{BB962C8B-B14F-4D97-AF65-F5344CB8AC3E}">
        <p14:creationId xmlns:p14="http://schemas.microsoft.com/office/powerpoint/2010/main" val="426162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084634" y="1092820"/>
            <a:ext cx="2765503" cy="6244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a:t>Depressive Kognitionen deutlich besser</a:t>
            </a:r>
          </a:p>
        </p:txBody>
      </p:sp>
      <p:pic>
        <p:nvPicPr>
          <p:cNvPr id="3" name="Grafik 2"/>
          <p:cNvPicPr>
            <a:picLocks noChangeAspect="1"/>
          </p:cNvPicPr>
          <p:nvPr/>
        </p:nvPicPr>
        <p:blipFill rotWithShape="1">
          <a:blip r:embed="rId2"/>
          <a:srcRect t="9738"/>
          <a:stretch/>
        </p:blipFill>
        <p:spPr>
          <a:xfrm>
            <a:off x="717709" y="1315844"/>
            <a:ext cx="8829675" cy="5287420"/>
          </a:xfrm>
          <a:prstGeom prst="rect">
            <a:avLst/>
          </a:prstGeom>
        </p:spPr>
      </p:pic>
      <p:sp>
        <p:nvSpPr>
          <p:cNvPr id="4" name="Textfeld 3"/>
          <p:cNvSpPr txBox="1"/>
          <p:nvPr/>
        </p:nvSpPr>
        <p:spPr>
          <a:xfrm>
            <a:off x="7315199" y="2029522"/>
            <a:ext cx="2620537" cy="1169551"/>
          </a:xfrm>
          <a:prstGeom prst="rect">
            <a:avLst/>
          </a:prstGeom>
          <a:noFill/>
        </p:spPr>
        <p:txBody>
          <a:bodyPr wrap="square" rtlCol="0">
            <a:spAutoFit/>
          </a:bodyPr>
          <a:lstStyle/>
          <a:p>
            <a:r>
              <a:rPr lang="de-CH" sz="1400" dirty="0"/>
              <a:t>PCT = Pastoral </a:t>
            </a:r>
            <a:r>
              <a:rPr lang="de-CH" sz="1400" dirty="0" err="1"/>
              <a:t>Counseling</a:t>
            </a:r>
            <a:endParaRPr lang="de-CH" sz="1400" dirty="0"/>
          </a:p>
          <a:p>
            <a:r>
              <a:rPr lang="de-CH" sz="1400" dirty="0"/>
              <a:t>RCT = </a:t>
            </a:r>
            <a:r>
              <a:rPr lang="de-CH" sz="1400" dirty="0" err="1"/>
              <a:t>Relig</a:t>
            </a:r>
            <a:r>
              <a:rPr lang="de-CH" sz="1400" dirty="0"/>
              <a:t>. Kog. Therapie</a:t>
            </a:r>
          </a:p>
          <a:p>
            <a:r>
              <a:rPr lang="de-CH" sz="1400" dirty="0"/>
              <a:t>NRCT = Nicht-</a:t>
            </a:r>
            <a:r>
              <a:rPr lang="de-CH" sz="1400" dirty="0" err="1"/>
              <a:t>Relig</a:t>
            </a:r>
            <a:r>
              <a:rPr lang="de-CH" sz="1400" dirty="0"/>
              <a:t> Kog. Therapie</a:t>
            </a:r>
          </a:p>
          <a:p>
            <a:r>
              <a:rPr lang="de-CH" sz="1400" dirty="0"/>
              <a:t>WLC = Warteliste</a:t>
            </a:r>
          </a:p>
          <a:p>
            <a:r>
              <a:rPr lang="de-CH" sz="1400" dirty="0"/>
              <a:t>BDI = Depressionswert</a:t>
            </a:r>
          </a:p>
        </p:txBody>
      </p:sp>
      <p:sp>
        <p:nvSpPr>
          <p:cNvPr id="11" name="Freihandform: Form 10"/>
          <p:cNvSpPr/>
          <p:nvPr/>
        </p:nvSpPr>
        <p:spPr>
          <a:xfrm>
            <a:off x="2408663" y="2207375"/>
            <a:ext cx="5300214" cy="2832545"/>
          </a:xfrm>
          <a:custGeom>
            <a:avLst/>
            <a:gdLst>
              <a:gd name="connsiteX0" fmla="*/ 0 w 5300214"/>
              <a:gd name="connsiteY0" fmla="*/ 0 h 2831980"/>
              <a:gd name="connsiteX1" fmla="*/ 1717288 w 5300214"/>
              <a:gd name="connsiteY1" fmla="*/ 2653991 h 2831980"/>
              <a:gd name="connsiteX2" fmla="*/ 3445727 w 5300214"/>
              <a:gd name="connsiteY2" fmla="*/ 2419815 h 2831980"/>
              <a:gd name="connsiteX3" fmla="*/ 5140713 w 5300214"/>
              <a:gd name="connsiteY3" fmla="*/ 2798957 h 2831980"/>
              <a:gd name="connsiteX4" fmla="*/ 5129561 w 5300214"/>
              <a:gd name="connsiteY4" fmla="*/ 2787805 h 2831980"/>
              <a:gd name="connsiteX0" fmla="*/ 0 w 5300214"/>
              <a:gd name="connsiteY0" fmla="*/ 0 h 2831980"/>
              <a:gd name="connsiteX1" fmla="*/ 1717288 w 5300214"/>
              <a:gd name="connsiteY1" fmla="*/ 2653991 h 2831980"/>
              <a:gd name="connsiteX2" fmla="*/ 3445727 w 5300214"/>
              <a:gd name="connsiteY2" fmla="*/ 2419815 h 2831980"/>
              <a:gd name="connsiteX3" fmla="*/ 5140713 w 5300214"/>
              <a:gd name="connsiteY3" fmla="*/ 2798957 h 2831980"/>
              <a:gd name="connsiteX4" fmla="*/ 5129561 w 5300214"/>
              <a:gd name="connsiteY4" fmla="*/ 2787805 h 2831980"/>
              <a:gd name="connsiteX0" fmla="*/ 0 w 5300214"/>
              <a:gd name="connsiteY0" fmla="*/ 0 h 2831980"/>
              <a:gd name="connsiteX1" fmla="*/ 1717288 w 5300214"/>
              <a:gd name="connsiteY1" fmla="*/ 2653991 h 2831980"/>
              <a:gd name="connsiteX2" fmla="*/ 3445727 w 5300214"/>
              <a:gd name="connsiteY2" fmla="*/ 2419815 h 2831980"/>
              <a:gd name="connsiteX3" fmla="*/ 5140713 w 5300214"/>
              <a:gd name="connsiteY3" fmla="*/ 2798957 h 2831980"/>
              <a:gd name="connsiteX4" fmla="*/ 5129561 w 5300214"/>
              <a:gd name="connsiteY4" fmla="*/ 2787805 h 2831980"/>
              <a:gd name="connsiteX0" fmla="*/ 0 w 5300214"/>
              <a:gd name="connsiteY0" fmla="*/ 565 h 2832545"/>
              <a:gd name="connsiteX1" fmla="*/ 1717288 w 5300214"/>
              <a:gd name="connsiteY1" fmla="*/ 2654556 h 2832545"/>
              <a:gd name="connsiteX2" fmla="*/ 3445727 w 5300214"/>
              <a:gd name="connsiteY2" fmla="*/ 2420380 h 2832545"/>
              <a:gd name="connsiteX3" fmla="*/ 5140713 w 5300214"/>
              <a:gd name="connsiteY3" fmla="*/ 2799522 h 2832545"/>
              <a:gd name="connsiteX4" fmla="*/ 5129561 w 5300214"/>
              <a:gd name="connsiteY4" fmla="*/ 2788370 h 283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214" h="2832545">
                <a:moveTo>
                  <a:pt x="0" y="565"/>
                </a:moveTo>
                <a:cubicBezTo>
                  <a:pt x="13939" y="-44969"/>
                  <a:pt x="1722864" y="2675000"/>
                  <a:pt x="1717288" y="2654556"/>
                </a:cubicBezTo>
                <a:cubicBezTo>
                  <a:pt x="1711712" y="2634112"/>
                  <a:pt x="3421566" y="2418521"/>
                  <a:pt x="3445727" y="2420380"/>
                </a:cubicBezTo>
                <a:cubicBezTo>
                  <a:pt x="3469888" y="2422239"/>
                  <a:pt x="4860074" y="2738190"/>
                  <a:pt x="5140713" y="2799522"/>
                </a:cubicBezTo>
                <a:cubicBezTo>
                  <a:pt x="5421352" y="2860854"/>
                  <a:pt x="5275456" y="2824612"/>
                  <a:pt x="5129561" y="278837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3" name="Gerader Verbinder 12"/>
          <p:cNvCxnSpPr/>
          <p:nvPr/>
        </p:nvCxnSpPr>
        <p:spPr>
          <a:xfrm>
            <a:off x="8552985" y="4348976"/>
            <a:ext cx="613317" cy="11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4294967295"/>
          </p:nvPr>
        </p:nvSpPr>
        <p:spPr>
          <a:xfrm flipH="1">
            <a:off x="0" y="4830975"/>
            <a:ext cx="565309" cy="501648"/>
          </a:xfrm>
        </p:spPr>
        <p:txBody>
          <a:bodyPr/>
          <a:lstStyle/>
          <a:p>
            <a:fld id="{4E471FF4-0C00-40C5-A66A-9E33A9528A29}" type="slidenum">
              <a:rPr lang="de-CH" smtClean="0"/>
              <a:t>14</a:t>
            </a:fld>
            <a:endParaRPr lang="de-CH"/>
          </a:p>
        </p:txBody>
      </p:sp>
    </p:spTree>
    <p:extLst>
      <p:ext uri="{BB962C8B-B14F-4D97-AF65-F5344CB8AC3E}">
        <p14:creationId xmlns:p14="http://schemas.microsoft.com/office/powerpoint/2010/main" val="54422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Ergebnisse</a:t>
            </a:r>
          </a:p>
        </p:txBody>
      </p:sp>
      <p:sp>
        <p:nvSpPr>
          <p:cNvPr id="4" name="Inhaltsplatzhalter 3"/>
          <p:cNvSpPr>
            <a:spLocks noGrp="1"/>
          </p:cNvSpPr>
          <p:nvPr>
            <p:ph idx="1"/>
          </p:nvPr>
        </p:nvSpPr>
        <p:spPr/>
        <p:txBody>
          <a:bodyPr/>
          <a:lstStyle/>
          <a:p>
            <a:r>
              <a:rPr lang="de-CH" dirty="0"/>
              <a:t>Tendenziell profitieren religiöse Patienten mehr von RCBT als von NRCBT</a:t>
            </a:r>
          </a:p>
          <a:p>
            <a:r>
              <a:rPr lang="de-CH" dirty="0"/>
              <a:t>Pastoral </a:t>
            </a:r>
            <a:r>
              <a:rPr lang="de-CH" dirty="0" err="1"/>
              <a:t>Counseling</a:t>
            </a:r>
            <a:r>
              <a:rPr lang="de-CH" dirty="0"/>
              <a:t> übertraf CBT</a:t>
            </a:r>
          </a:p>
          <a:p>
            <a:r>
              <a:rPr lang="de-CH" dirty="0"/>
              <a:t>Starke Therapeuten-Verfahren-Interaktion (NRT+RCBT &gt; RT+NRCBT &gt; RT+RCBT &gt; NRT+NRCBT)</a:t>
            </a:r>
          </a:p>
          <a:p>
            <a:r>
              <a:rPr lang="de-CH" dirty="0"/>
              <a:t>Geringe Dropout-Rate (nur 9 Probanden)</a:t>
            </a:r>
          </a:p>
        </p:txBody>
      </p:sp>
      <p:sp>
        <p:nvSpPr>
          <p:cNvPr id="2" name="Foliennummernplatzhalter 1"/>
          <p:cNvSpPr>
            <a:spLocks noGrp="1"/>
          </p:cNvSpPr>
          <p:nvPr>
            <p:ph type="sldNum" sz="quarter" idx="12"/>
          </p:nvPr>
        </p:nvSpPr>
        <p:spPr/>
        <p:txBody>
          <a:bodyPr/>
          <a:lstStyle/>
          <a:p>
            <a:fld id="{4E471FF4-0C00-40C5-A66A-9E33A9528A29}" type="slidenum">
              <a:rPr lang="de-CH" smtClean="0"/>
              <a:t>15</a:t>
            </a:fld>
            <a:endParaRPr lang="de-CH" dirty="0"/>
          </a:p>
        </p:txBody>
      </p:sp>
    </p:spTree>
    <p:extLst>
      <p:ext uri="{BB962C8B-B14F-4D97-AF65-F5344CB8AC3E}">
        <p14:creationId xmlns:p14="http://schemas.microsoft.com/office/powerpoint/2010/main" val="57429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Diskussion</a:t>
            </a:r>
          </a:p>
        </p:txBody>
      </p:sp>
      <p:sp>
        <p:nvSpPr>
          <p:cNvPr id="3" name="Inhaltsplatzhalter 2"/>
          <p:cNvSpPr>
            <a:spLocks noGrp="1"/>
          </p:cNvSpPr>
          <p:nvPr>
            <p:ph idx="1"/>
          </p:nvPr>
        </p:nvSpPr>
        <p:spPr>
          <a:xfrm>
            <a:off x="5029200" y="1648843"/>
            <a:ext cx="5092700" cy="4528120"/>
          </a:xfrm>
        </p:spPr>
        <p:txBody>
          <a:bodyPr/>
          <a:lstStyle/>
          <a:p>
            <a:r>
              <a:rPr lang="de-CH" dirty="0"/>
              <a:t>Genereller religiöser Faktor in der Therapie ist hilfreich bei religiösen Patienten</a:t>
            </a:r>
          </a:p>
          <a:p>
            <a:r>
              <a:rPr lang="de-CH" dirty="0"/>
              <a:t>Nicht-religiöse Therapeuten machen erfolgreich </a:t>
            </a:r>
            <a:r>
              <a:rPr lang="de-CH" dirty="0" err="1"/>
              <a:t>manualisierte</a:t>
            </a:r>
            <a:r>
              <a:rPr lang="de-CH" dirty="0"/>
              <a:t> religiöse CBT</a:t>
            </a:r>
          </a:p>
          <a:p>
            <a:r>
              <a:rPr lang="de-CH" dirty="0">
                <a:solidFill>
                  <a:srgbClr val="C00000"/>
                </a:solidFill>
              </a:rPr>
              <a:t>Mittlere Werte-Kongruenz ist günstig (NRT+RCBT; RT+NRCBT)</a:t>
            </a:r>
          </a:p>
          <a:p>
            <a:r>
              <a:rPr lang="de-CH" dirty="0" err="1">
                <a:solidFill>
                  <a:srgbClr val="C00000"/>
                </a:solidFill>
              </a:rPr>
              <a:t>Kurvilineare</a:t>
            </a:r>
            <a:r>
              <a:rPr lang="de-CH" dirty="0">
                <a:solidFill>
                  <a:srgbClr val="C00000"/>
                </a:solidFill>
              </a:rPr>
              <a:t> Beziehung in der Werte Kongruenz?</a:t>
            </a:r>
          </a:p>
        </p:txBody>
      </p:sp>
      <p:grpSp>
        <p:nvGrpSpPr>
          <p:cNvPr id="12" name="Gruppieren 11"/>
          <p:cNvGrpSpPr/>
          <p:nvPr/>
        </p:nvGrpSpPr>
        <p:grpSpPr>
          <a:xfrm>
            <a:off x="717709" y="2297152"/>
            <a:ext cx="4043862" cy="1873406"/>
            <a:chOff x="717709" y="2720898"/>
            <a:chExt cx="4043862" cy="1873406"/>
          </a:xfrm>
        </p:grpSpPr>
        <p:cxnSp>
          <p:nvCxnSpPr>
            <p:cNvPr id="5" name="Gerade Verbindung mit Pfeil 4"/>
            <p:cNvCxnSpPr/>
            <p:nvPr/>
          </p:nvCxnSpPr>
          <p:spPr>
            <a:xfrm flipV="1">
              <a:off x="717709" y="2720898"/>
              <a:ext cx="0" cy="187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717709" y="4583151"/>
              <a:ext cx="404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p:cNvSpPr/>
            <p:nvPr/>
          </p:nvSpPr>
          <p:spPr>
            <a:xfrm>
              <a:off x="802888" y="3133493"/>
              <a:ext cx="3824867" cy="1449658"/>
            </a:xfrm>
            <a:custGeom>
              <a:avLst/>
              <a:gdLst>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3624146 w 3624146"/>
                <a:gd name="connsiteY4"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3590692 w 3624146"/>
                <a:gd name="connsiteY4"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3590692 w 3624146"/>
                <a:gd name="connsiteY4"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3590692 w 3624146"/>
                <a:gd name="connsiteY4"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3590692 w 3624146"/>
                <a:gd name="connsiteY4"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2520175 w 3624146"/>
                <a:gd name="connsiteY4" fmla="*/ 1784195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4" fmla="*/ 2520175 w 3624146"/>
                <a:gd name="connsiteY4" fmla="*/ 1784195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 name="connsiteX0" fmla="*/ 0 w 3624146"/>
                <a:gd name="connsiteY0" fmla="*/ 2274850 h 2274850"/>
                <a:gd name="connsiteX1" fmla="*/ 1862253 w 3624146"/>
                <a:gd name="connsiteY1" fmla="*/ 1 h 2274850"/>
                <a:gd name="connsiteX2" fmla="*/ 3624146 w 3624146"/>
                <a:gd name="connsiteY2" fmla="*/ 2263698 h 2274850"/>
                <a:gd name="connsiteX3" fmla="*/ 3624146 w 3624146"/>
                <a:gd name="connsiteY3" fmla="*/ 2263698 h 2274850"/>
              </a:gdLst>
              <a:ahLst/>
              <a:cxnLst>
                <a:cxn ang="0">
                  <a:pos x="connsiteX0" y="connsiteY0"/>
                </a:cxn>
                <a:cxn ang="0">
                  <a:pos x="connsiteX1" y="connsiteY1"/>
                </a:cxn>
                <a:cxn ang="0">
                  <a:pos x="connsiteX2" y="connsiteY2"/>
                </a:cxn>
                <a:cxn ang="0">
                  <a:pos x="connsiteX3" y="connsiteY3"/>
                </a:cxn>
              </a:cxnLst>
              <a:rect l="l" t="t" r="r" b="b"/>
              <a:pathLst>
                <a:path w="3624146" h="2274850">
                  <a:moveTo>
                    <a:pt x="0" y="2274850"/>
                  </a:moveTo>
                  <a:cubicBezTo>
                    <a:pt x="1376245" y="1907790"/>
                    <a:pt x="1258229" y="1860"/>
                    <a:pt x="1862253" y="1"/>
                  </a:cubicBezTo>
                  <a:cubicBezTo>
                    <a:pt x="2466277" y="-1858"/>
                    <a:pt x="2483005" y="1919868"/>
                    <a:pt x="3624146" y="2263698"/>
                  </a:cubicBezTo>
                  <a:lnTo>
                    <a:pt x="3624146" y="2263698"/>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3" name="Textfeld 12"/>
          <p:cNvSpPr txBox="1"/>
          <p:nvPr/>
        </p:nvSpPr>
        <p:spPr>
          <a:xfrm>
            <a:off x="802888" y="4382429"/>
            <a:ext cx="947853" cy="276999"/>
          </a:xfrm>
          <a:prstGeom prst="rect">
            <a:avLst/>
          </a:prstGeom>
          <a:noFill/>
        </p:spPr>
        <p:txBody>
          <a:bodyPr wrap="square" rtlCol="0">
            <a:spAutoFit/>
          </a:bodyPr>
          <a:lstStyle/>
          <a:p>
            <a:r>
              <a:rPr lang="de-CH" sz="1200" dirty="0"/>
              <a:t>Nicht-</a:t>
            </a:r>
            <a:r>
              <a:rPr lang="de-CH" sz="1200" dirty="0" err="1"/>
              <a:t>relig</a:t>
            </a:r>
            <a:r>
              <a:rPr lang="de-CH" sz="1200" dirty="0"/>
              <a:t>.</a:t>
            </a:r>
          </a:p>
        </p:txBody>
      </p:sp>
      <p:sp>
        <p:nvSpPr>
          <p:cNvPr id="14" name="Textfeld 13"/>
          <p:cNvSpPr txBox="1"/>
          <p:nvPr/>
        </p:nvSpPr>
        <p:spPr>
          <a:xfrm>
            <a:off x="3880624" y="4382428"/>
            <a:ext cx="947853" cy="276999"/>
          </a:xfrm>
          <a:prstGeom prst="rect">
            <a:avLst/>
          </a:prstGeom>
          <a:noFill/>
        </p:spPr>
        <p:txBody>
          <a:bodyPr wrap="square" rtlCol="0">
            <a:spAutoFit/>
          </a:bodyPr>
          <a:lstStyle/>
          <a:p>
            <a:r>
              <a:rPr lang="de-CH" sz="1200" dirty="0"/>
              <a:t>Hoch-</a:t>
            </a:r>
            <a:r>
              <a:rPr lang="de-CH" sz="1200" dirty="0" err="1"/>
              <a:t>relig</a:t>
            </a:r>
            <a:r>
              <a:rPr lang="de-CH" sz="1200" dirty="0"/>
              <a:t>.</a:t>
            </a:r>
          </a:p>
        </p:txBody>
      </p:sp>
      <p:sp>
        <p:nvSpPr>
          <p:cNvPr id="15" name="Textfeld 14"/>
          <p:cNvSpPr txBox="1"/>
          <p:nvPr/>
        </p:nvSpPr>
        <p:spPr>
          <a:xfrm>
            <a:off x="2393953" y="4382427"/>
            <a:ext cx="1196740" cy="276999"/>
          </a:xfrm>
          <a:prstGeom prst="rect">
            <a:avLst/>
          </a:prstGeom>
          <a:noFill/>
        </p:spPr>
        <p:txBody>
          <a:bodyPr wrap="square" rtlCol="0">
            <a:spAutoFit/>
          </a:bodyPr>
          <a:lstStyle/>
          <a:p>
            <a:pPr algn="ctr"/>
            <a:r>
              <a:rPr lang="de-CH" sz="1200" dirty="0"/>
              <a:t>Mittlere </a:t>
            </a:r>
            <a:r>
              <a:rPr lang="de-CH" sz="1200" dirty="0" err="1"/>
              <a:t>Relig</a:t>
            </a:r>
            <a:r>
              <a:rPr lang="de-CH" sz="1200" dirty="0"/>
              <a:t>.</a:t>
            </a:r>
          </a:p>
        </p:txBody>
      </p:sp>
      <p:sp>
        <p:nvSpPr>
          <p:cNvPr id="4" name="Foliennummernplatzhalter 3"/>
          <p:cNvSpPr>
            <a:spLocks noGrp="1"/>
          </p:cNvSpPr>
          <p:nvPr>
            <p:ph type="sldNum" sz="quarter" idx="12"/>
          </p:nvPr>
        </p:nvSpPr>
        <p:spPr/>
        <p:txBody>
          <a:bodyPr/>
          <a:lstStyle/>
          <a:p>
            <a:fld id="{4E471FF4-0C00-40C5-A66A-9E33A9528A29}" type="slidenum">
              <a:rPr lang="de-CH" smtClean="0"/>
              <a:t>16</a:t>
            </a:fld>
            <a:endParaRPr lang="de-CH" dirty="0"/>
          </a:p>
        </p:txBody>
      </p:sp>
    </p:spTree>
    <p:extLst>
      <p:ext uri="{BB962C8B-B14F-4D97-AF65-F5344CB8AC3E}">
        <p14:creationId xmlns:p14="http://schemas.microsoft.com/office/powerpoint/2010/main" val="82852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Religiöse </a:t>
            </a:r>
            <a:r>
              <a:rPr lang="de-CH" dirty="0" err="1"/>
              <a:t>Adaptationen</a:t>
            </a:r>
            <a:r>
              <a:rPr lang="de-CH" dirty="0"/>
              <a:t> von CBT</a:t>
            </a:r>
          </a:p>
        </p:txBody>
      </p:sp>
      <p:sp>
        <p:nvSpPr>
          <p:cNvPr id="3" name="Inhaltsplatzhalter 2"/>
          <p:cNvSpPr>
            <a:spLocks noGrp="1"/>
          </p:cNvSpPr>
          <p:nvPr>
            <p:ph idx="1"/>
          </p:nvPr>
        </p:nvSpPr>
        <p:spPr/>
        <p:txBody>
          <a:bodyPr>
            <a:normAutofit fontScale="92500" lnSpcReduction="10000"/>
          </a:bodyPr>
          <a:lstStyle/>
          <a:p>
            <a:r>
              <a:rPr lang="de-CH" dirty="0"/>
              <a:t>Christliche CBT (Manual) mit </a:t>
            </a:r>
            <a:r>
              <a:rPr lang="de-CH" dirty="0" err="1"/>
              <a:t>relig</a:t>
            </a:r>
            <a:r>
              <a:rPr lang="de-CH" dirty="0"/>
              <a:t>. depressiven Patienten (Propst et al. 1992)</a:t>
            </a:r>
          </a:p>
          <a:p>
            <a:r>
              <a:rPr lang="de-CH" dirty="0"/>
              <a:t>Anwendung der MBCT bei Patienten mit Depression (Coelho et al. 2007)</a:t>
            </a:r>
          </a:p>
          <a:p>
            <a:r>
              <a:rPr lang="de-CH" dirty="0"/>
              <a:t>CBT bei religiösen Zwängen (</a:t>
            </a:r>
            <a:r>
              <a:rPr lang="de-CH" dirty="0" err="1"/>
              <a:t>Ciarrocchi</a:t>
            </a:r>
            <a:r>
              <a:rPr lang="de-CH" dirty="0"/>
              <a:t> 1995, Hyman 2005)</a:t>
            </a:r>
          </a:p>
          <a:p>
            <a:r>
              <a:rPr lang="de-CH" dirty="0"/>
              <a:t>Religiöses Coping und Krebs (ACT-Ansatz) – (</a:t>
            </a:r>
            <a:r>
              <a:rPr lang="de-CH" dirty="0" err="1"/>
              <a:t>Karekla</a:t>
            </a:r>
            <a:r>
              <a:rPr lang="de-CH" dirty="0"/>
              <a:t> et al. 2010)</a:t>
            </a:r>
          </a:p>
          <a:p>
            <a:endParaRPr lang="de-CH" dirty="0"/>
          </a:p>
          <a:p>
            <a:r>
              <a:rPr lang="de-CH" dirty="0"/>
              <a:t>Laien-</a:t>
            </a:r>
            <a:r>
              <a:rPr lang="de-CH" dirty="0" err="1"/>
              <a:t>Adaptationen</a:t>
            </a:r>
            <a:endParaRPr lang="de-CH" dirty="0"/>
          </a:p>
          <a:p>
            <a:pPr lvl="1"/>
            <a:r>
              <a:rPr lang="de-CH" dirty="0" err="1"/>
              <a:t>Thurmann</a:t>
            </a:r>
            <a:r>
              <a:rPr lang="de-CH" dirty="0"/>
              <a:t> C. (1991): Lügen, die wir glauben: Wie Sie Lebenslügen entlarven und befreit leben können. Gerth.</a:t>
            </a:r>
          </a:p>
          <a:p>
            <a:pPr lvl="1"/>
            <a:r>
              <a:rPr lang="de-CH" dirty="0" err="1"/>
              <a:t>Backus</a:t>
            </a:r>
            <a:r>
              <a:rPr lang="de-CH" dirty="0"/>
              <a:t> &amp; </a:t>
            </a:r>
            <a:r>
              <a:rPr lang="de-CH" dirty="0" err="1"/>
              <a:t>Chapian</a:t>
            </a:r>
            <a:r>
              <a:rPr lang="de-CH" dirty="0"/>
              <a:t> (1992): Befreiende Wahrheit. Praxis kognitiver Seelsorge. </a:t>
            </a:r>
          </a:p>
          <a:p>
            <a:endParaRPr lang="de-CH" dirty="0"/>
          </a:p>
        </p:txBody>
      </p:sp>
      <p:sp>
        <p:nvSpPr>
          <p:cNvPr id="5" name="Foliennummernplatzhalter 4"/>
          <p:cNvSpPr>
            <a:spLocks noGrp="1"/>
          </p:cNvSpPr>
          <p:nvPr>
            <p:ph type="sldNum" sz="quarter" idx="12"/>
          </p:nvPr>
        </p:nvSpPr>
        <p:spPr/>
        <p:txBody>
          <a:bodyPr/>
          <a:lstStyle/>
          <a:p>
            <a:fld id="{4E471FF4-0C00-40C5-A66A-9E33A9528A29}" type="slidenum">
              <a:rPr lang="de-CH" smtClean="0"/>
              <a:t>17</a:t>
            </a:fld>
            <a:endParaRPr lang="de-CH" dirty="0"/>
          </a:p>
        </p:txBody>
      </p:sp>
    </p:spTree>
    <p:extLst>
      <p:ext uri="{BB962C8B-B14F-4D97-AF65-F5344CB8AC3E}">
        <p14:creationId xmlns:p14="http://schemas.microsoft.com/office/powerpoint/2010/main" val="191239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Dritte Welle der Verhaltenstherapie</a:t>
            </a:r>
          </a:p>
        </p:txBody>
      </p:sp>
      <p:sp>
        <p:nvSpPr>
          <p:cNvPr id="3" name="Inhaltsplatzhalter 2"/>
          <p:cNvSpPr>
            <a:spLocks noGrp="1"/>
          </p:cNvSpPr>
          <p:nvPr>
            <p:ph idx="1"/>
          </p:nvPr>
        </p:nvSpPr>
        <p:spPr>
          <a:xfrm>
            <a:off x="3401122" y="1648843"/>
            <a:ext cx="6720778" cy="4528120"/>
          </a:xfrm>
        </p:spPr>
        <p:txBody>
          <a:bodyPr/>
          <a:lstStyle/>
          <a:p>
            <a:r>
              <a:rPr lang="de-CH" dirty="0" err="1"/>
              <a:t>Mindfulness</a:t>
            </a:r>
            <a:r>
              <a:rPr lang="de-CH" dirty="0"/>
              <a:t> </a:t>
            </a:r>
            <a:r>
              <a:rPr lang="de-CH" dirty="0" err="1"/>
              <a:t>Based</a:t>
            </a:r>
            <a:r>
              <a:rPr lang="de-CH" dirty="0"/>
              <a:t> </a:t>
            </a:r>
            <a:r>
              <a:rPr lang="de-CH" dirty="0" err="1"/>
              <a:t>Cognitive</a:t>
            </a:r>
            <a:r>
              <a:rPr lang="de-CH" dirty="0"/>
              <a:t> </a:t>
            </a:r>
            <a:r>
              <a:rPr lang="de-CH" dirty="0" err="1"/>
              <a:t>Threapy</a:t>
            </a:r>
            <a:r>
              <a:rPr lang="de-CH" dirty="0"/>
              <a:t> (MBCT)</a:t>
            </a:r>
          </a:p>
          <a:p>
            <a:r>
              <a:rPr lang="de-CH" dirty="0"/>
              <a:t>Dialektisch </a:t>
            </a:r>
            <a:r>
              <a:rPr lang="de-CH" dirty="0" err="1"/>
              <a:t>Behaviourale</a:t>
            </a:r>
            <a:r>
              <a:rPr lang="de-CH" dirty="0"/>
              <a:t> Therapie (DBT)</a:t>
            </a:r>
          </a:p>
          <a:p>
            <a:r>
              <a:rPr lang="de-CH" dirty="0" err="1"/>
              <a:t>Acceptance</a:t>
            </a:r>
            <a:r>
              <a:rPr lang="de-CH" dirty="0"/>
              <a:t> </a:t>
            </a:r>
            <a:r>
              <a:rPr lang="de-CH" dirty="0" err="1"/>
              <a:t>and</a:t>
            </a:r>
            <a:r>
              <a:rPr lang="de-CH" dirty="0"/>
              <a:t> </a:t>
            </a:r>
            <a:r>
              <a:rPr lang="de-CH" dirty="0" err="1"/>
              <a:t>Commitment</a:t>
            </a:r>
            <a:r>
              <a:rPr lang="de-CH" dirty="0"/>
              <a:t> </a:t>
            </a:r>
            <a:r>
              <a:rPr lang="de-CH" dirty="0" err="1"/>
              <a:t>Threapy</a:t>
            </a:r>
            <a:r>
              <a:rPr lang="de-CH" dirty="0"/>
              <a:t> (ACT)</a:t>
            </a:r>
          </a:p>
          <a:p>
            <a:endParaRPr lang="de-CH" dirty="0"/>
          </a:p>
          <a:p>
            <a:r>
              <a:rPr lang="de-CH" dirty="0"/>
              <a:t>Alle diese Verfahren beziehen Konzepte aus religiösen Traditionen ein (Leiden, Werte, Akzeptanz, Achtsamkeit, Hingabe usw.)</a:t>
            </a:r>
          </a:p>
        </p:txBody>
      </p:sp>
      <p:pic>
        <p:nvPicPr>
          <p:cNvPr id="4" name="Grafik 3"/>
          <p:cNvPicPr>
            <a:picLocks noChangeAspect="1"/>
          </p:cNvPicPr>
          <p:nvPr/>
        </p:nvPicPr>
        <p:blipFill>
          <a:blip r:embed="rId2"/>
          <a:stretch>
            <a:fillRect/>
          </a:stretch>
        </p:blipFill>
        <p:spPr>
          <a:xfrm rot="20785286">
            <a:off x="731334" y="1861177"/>
            <a:ext cx="2190285" cy="3204306"/>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p:txBody>
          <a:bodyPr/>
          <a:lstStyle/>
          <a:p>
            <a:fld id="{4E471FF4-0C00-40C5-A66A-9E33A9528A29}" type="slidenum">
              <a:rPr lang="de-CH" smtClean="0"/>
              <a:t>18</a:t>
            </a:fld>
            <a:endParaRPr lang="de-CH" dirty="0"/>
          </a:p>
        </p:txBody>
      </p:sp>
    </p:spTree>
    <p:extLst>
      <p:ext uri="{BB962C8B-B14F-4D97-AF65-F5344CB8AC3E}">
        <p14:creationId xmlns:p14="http://schemas.microsoft.com/office/powerpoint/2010/main" val="105810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Gemeinsamkeiten der Dritten Welle</a:t>
            </a:r>
          </a:p>
        </p:txBody>
      </p:sp>
      <p:sp>
        <p:nvSpPr>
          <p:cNvPr id="3" name="Inhaltsplatzhalter 2"/>
          <p:cNvSpPr>
            <a:spLocks noGrp="1"/>
          </p:cNvSpPr>
          <p:nvPr>
            <p:ph idx="1"/>
          </p:nvPr>
        </p:nvSpPr>
        <p:spPr/>
        <p:txBody>
          <a:bodyPr/>
          <a:lstStyle/>
          <a:p>
            <a:r>
              <a:rPr lang="de-CH" dirty="0"/>
              <a:t>Methoden der Distanzierung von emotionalem Leiden und automatisiertem Handeln</a:t>
            </a:r>
          </a:p>
          <a:p>
            <a:r>
              <a:rPr lang="de-CH" dirty="0"/>
              <a:t>Emotionale Erfahrung und Aktivierung als Fokus</a:t>
            </a:r>
          </a:p>
          <a:p>
            <a:r>
              <a:rPr lang="de-CH" dirty="0"/>
              <a:t>Auseinandersetzung mit existenziellen Fragen und Werten</a:t>
            </a:r>
          </a:p>
          <a:p>
            <a:r>
              <a:rPr lang="de-CH" dirty="0"/>
              <a:t>Wertschätzung und Integration von Konzepten aus religiösen Traditionen (Achtsamkeit, Akzeptanz, Hingabe)</a:t>
            </a:r>
          </a:p>
        </p:txBody>
      </p:sp>
      <p:sp>
        <p:nvSpPr>
          <p:cNvPr id="4" name="Foliennummernplatzhalter 3"/>
          <p:cNvSpPr>
            <a:spLocks noGrp="1"/>
          </p:cNvSpPr>
          <p:nvPr>
            <p:ph type="sldNum" sz="quarter" idx="12"/>
          </p:nvPr>
        </p:nvSpPr>
        <p:spPr/>
        <p:txBody>
          <a:bodyPr/>
          <a:lstStyle/>
          <a:p>
            <a:fld id="{4E471FF4-0C00-40C5-A66A-9E33A9528A29}" type="slidenum">
              <a:rPr lang="de-CH" smtClean="0"/>
              <a:t>19</a:t>
            </a:fld>
            <a:endParaRPr lang="de-CH" dirty="0"/>
          </a:p>
        </p:txBody>
      </p:sp>
    </p:spTree>
    <p:extLst>
      <p:ext uri="{BB962C8B-B14F-4D97-AF65-F5344CB8AC3E}">
        <p14:creationId xmlns:p14="http://schemas.microsoft.com/office/powerpoint/2010/main" val="36684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Kognitive Verhaltenstherapie (CBT)</a:t>
            </a:r>
          </a:p>
        </p:txBody>
      </p:sp>
      <p:sp>
        <p:nvSpPr>
          <p:cNvPr id="3" name="Inhaltsplatzhalter 2"/>
          <p:cNvSpPr>
            <a:spLocks noGrp="1"/>
          </p:cNvSpPr>
          <p:nvPr>
            <p:ph idx="1"/>
          </p:nvPr>
        </p:nvSpPr>
        <p:spPr>
          <a:xfrm>
            <a:off x="717709" y="1648843"/>
            <a:ext cx="9404191" cy="2432503"/>
          </a:xfrm>
        </p:spPr>
        <p:txBody>
          <a:bodyPr/>
          <a:lstStyle/>
          <a:p>
            <a:r>
              <a:rPr lang="de-CH" dirty="0"/>
              <a:t>Orientiert sich an den Methoden und Befunden der naturwissenschaftlich ausgerichteten empirischen Psychologie</a:t>
            </a:r>
          </a:p>
          <a:p>
            <a:r>
              <a:rPr lang="de-CH" dirty="0"/>
              <a:t>Ist evidenzbasiert (Wirksamkeit, störungsspezifisch)</a:t>
            </a:r>
          </a:p>
          <a:p>
            <a:r>
              <a:rPr lang="de-CH" dirty="0"/>
              <a:t>Symptombehandlung im Vordergrund, kaum existenzielle Fragen</a:t>
            </a:r>
          </a:p>
        </p:txBody>
      </p:sp>
      <p:sp>
        <p:nvSpPr>
          <p:cNvPr id="4" name="Textfeld 3"/>
          <p:cNvSpPr txBox="1"/>
          <p:nvPr/>
        </p:nvSpPr>
        <p:spPr>
          <a:xfrm>
            <a:off x="1014761" y="4371278"/>
            <a:ext cx="9107139" cy="1754326"/>
          </a:xfrm>
          <a:prstGeom prst="rect">
            <a:avLst/>
          </a:prstGeom>
          <a:noFill/>
        </p:spPr>
        <p:txBody>
          <a:bodyPr wrap="square" rtlCol="0">
            <a:spAutoFit/>
          </a:bodyPr>
          <a:lstStyle/>
          <a:p>
            <a:r>
              <a:rPr lang="de-CH" u="sng" dirty="0"/>
              <a:t>Beispiel</a:t>
            </a:r>
            <a:r>
              <a:rPr lang="de-CH" dirty="0"/>
              <a:t>: Eine 54-jährige Frau klagt über ihre Schwierigkeiten mit der heranwachsenden Tochter. Warum fühle ich mich immer so hilflos? Was hat das mit meiner eigenen Jugend zu tun, als ich mich ständig von meiner Mutter gegängelt und von meinem Vater vernachlässigt gefühlt habe? Psychodynamik würde in die Vergangenheit gehen. </a:t>
            </a:r>
            <a:r>
              <a:rPr lang="de-CH" u="sng" dirty="0"/>
              <a:t>Verhaltenstherapie</a:t>
            </a:r>
            <a:r>
              <a:rPr lang="de-CH" dirty="0"/>
              <a:t> fragt: Was können sie jetzt tun, um das Leben in ihrer Familie besser zu gestalten? Welchen Beitrag können Sie machen, welche Veränderungen in ihrem Verhalten muss die Tochter leisten?</a:t>
            </a:r>
          </a:p>
        </p:txBody>
      </p:sp>
      <p:sp>
        <p:nvSpPr>
          <p:cNvPr id="5" name="Foliennummernplatzhalter 4"/>
          <p:cNvSpPr>
            <a:spLocks noGrp="1"/>
          </p:cNvSpPr>
          <p:nvPr>
            <p:ph type="sldNum" sz="quarter" idx="12"/>
          </p:nvPr>
        </p:nvSpPr>
        <p:spPr/>
        <p:txBody>
          <a:bodyPr/>
          <a:lstStyle/>
          <a:p>
            <a:fld id="{4E471FF4-0C00-40C5-A66A-9E33A9528A29}" type="slidenum">
              <a:rPr lang="de-CH" smtClean="0"/>
              <a:t>2</a:t>
            </a:fld>
            <a:endParaRPr lang="de-CH" dirty="0"/>
          </a:p>
        </p:txBody>
      </p:sp>
    </p:spTree>
    <p:extLst>
      <p:ext uri="{BB962C8B-B14F-4D97-AF65-F5344CB8AC3E}">
        <p14:creationId xmlns:p14="http://schemas.microsoft.com/office/powerpoint/2010/main" val="123690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Exkurs</a:t>
            </a:r>
            <a:br>
              <a:rPr lang="de-CH"/>
            </a:br>
            <a:r>
              <a:rPr lang="de-CH"/>
              <a:t>Achtsamkeit</a:t>
            </a:r>
            <a:br>
              <a:rPr lang="de-CH"/>
            </a:br>
            <a:r>
              <a:rPr lang="de-CH"/>
              <a:t>ACT</a:t>
            </a:r>
            <a:endParaRPr lang="de-CH" dirty="0"/>
          </a:p>
        </p:txBody>
      </p:sp>
      <p:sp>
        <p:nvSpPr>
          <p:cNvPr id="6" name="Textplatzhalter 5"/>
          <p:cNvSpPr>
            <a:spLocks noGrp="1"/>
          </p:cNvSpPr>
          <p:nvPr>
            <p:ph type="body" idx="1"/>
          </p:nvPr>
        </p:nvSpPr>
        <p:spPr/>
        <p:txBody>
          <a:bodyPr/>
          <a:lstStyle/>
          <a:p>
            <a:endParaRPr lang="de-CH"/>
          </a:p>
        </p:txBody>
      </p:sp>
      <p:sp>
        <p:nvSpPr>
          <p:cNvPr id="4" name="Foliennummernplatzhalter 3"/>
          <p:cNvSpPr>
            <a:spLocks noGrp="1"/>
          </p:cNvSpPr>
          <p:nvPr>
            <p:ph type="sldNum" sz="quarter" idx="12"/>
          </p:nvPr>
        </p:nvSpPr>
        <p:spPr/>
        <p:txBody>
          <a:bodyPr/>
          <a:lstStyle/>
          <a:p>
            <a:fld id="{4E471FF4-0C00-40C5-A66A-9E33A9528A29}" type="slidenum">
              <a:rPr lang="de-CH" smtClean="0"/>
              <a:t>20</a:t>
            </a:fld>
            <a:endParaRPr lang="de-CH" dirty="0"/>
          </a:p>
        </p:txBody>
      </p:sp>
    </p:spTree>
    <p:extLst>
      <p:ext uri="{BB962C8B-B14F-4D97-AF65-F5344CB8AC3E}">
        <p14:creationId xmlns:p14="http://schemas.microsoft.com/office/powerpoint/2010/main" val="189680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Neue Schwerpunkte</a:t>
            </a:r>
          </a:p>
        </p:txBody>
      </p:sp>
      <p:sp>
        <p:nvSpPr>
          <p:cNvPr id="3" name="Inhaltsplatzhalter 2"/>
          <p:cNvSpPr>
            <a:spLocks noGrp="1"/>
          </p:cNvSpPr>
          <p:nvPr>
            <p:ph idx="1"/>
          </p:nvPr>
        </p:nvSpPr>
        <p:spPr/>
        <p:txBody>
          <a:bodyPr/>
          <a:lstStyle/>
          <a:p>
            <a:pPr marL="0" indent="0">
              <a:buNone/>
            </a:pPr>
            <a:r>
              <a:rPr lang="de-CH" dirty="0"/>
              <a:t>«Die neuen Therapiekomponenten gründen sich auf Phänomene, die bisher von der wissenschaftlichen Psychologie nur schwer konzeptualisiert werden konnten, wie Achtsamkeit, Akzeptanz, Distanzierung von sprachlichen Inhalten sowie Spiritualität und ein transzendentes Selbsterleben.» </a:t>
            </a:r>
            <a:br>
              <a:rPr lang="de-CH" dirty="0"/>
            </a:br>
            <a:r>
              <a:rPr lang="de-CH" dirty="0"/>
              <a:t>(</a:t>
            </a:r>
            <a:r>
              <a:rPr lang="de-CH" sz="2000" i="1" dirty="0"/>
              <a:t>Rainer Sonntag, Akzeptanz- und </a:t>
            </a:r>
            <a:r>
              <a:rPr lang="de-CH" sz="2000" i="1" dirty="0" err="1"/>
              <a:t>Commitment</a:t>
            </a:r>
            <a:r>
              <a:rPr lang="de-CH" sz="2000" i="1" dirty="0"/>
              <a:t>-Therapie: Ein Beitrag zur dritten </a:t>
            </a:r>
            <a:br>
              <a:rPr lang="de-CH" sz="2000" i="1" dirty="0"/>
            </a:br>
            <a:r>
              <a:rPr lang="de-CH" sz="2000" i="1" dirty="0"/>
              <a:t>Welle der Verhaltenstherapie. Psychotherapie 10 (2005), 157-181</a:t>
            </a:r>
            <a:r>
              <a:rPr lang="de-CH" dirty="0"/>
              <a:t>)</a:t>
            </a:r>
          </a:p>
          <a:p>
            <a:pPr marL="0" indent="0">
              <a:buNone/>
            </a:pPr>
            <a:endParaRPr lang="de-CH" dirty="0"/>
          </a:p>
          <a:p>
            <a:pPr marL="0" indent="0">
              <a:buNone/>
            </a:pPr>
            <a:endParaRPr lang="de-CH" dirty="0"/>
          </a:p>
        </p:txBody>
      </p:sp>
      <p:sp>
        <p:nvSpPr>
          <p:cNvPr id="4" name="Foliennummernplatzhalter 3"/>
          <p:cNvSpPr>
            <a:spLocks noGrp="1"/>
          </p:cNvSpPr>
          <p:nvPr>
            <p:ph type="sldNum" sz="quarter" idx="12"/>
          </p:nvPr>
        </p:nvSpPr>
        <p:spPr/>
        <p:txBody>
          <a:bodyPr/>
          <a:lstStyle/>
          <a:p>
            <a:fld id="{4E471FF4-0C00-40C5-A66A-9E33A9528A29}" type="slidenum">
              <a:rPr lang="de-CH" smtClean="0"/>
              <a:t>21</a:t>
            </a:fld>
            <a:endParaRPr lang="de-CH" dirty="0"/>
          </a:p>
        </p:txBody>
      </p:sp>
    </p:spTree>
    <p:extLst>
      <p:ext uri="{BB962C8B-B14F-4D97-AF65-F5344CB8AC3E}">
        <p14:creationId xmlns:p14="http://schemas.microsoft.com/office/powerpoint/2010/main" val="26200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Spirituelle Elemente der Schematherapie</a:t>
            </a:r>
          </a:p>
        </p:txBody>
      </p:sp>
      <p:sp>
        <p:nvSpPr>
          <p:cNvPr id="3" name="Inhaltsplatzhalter 2"/>
          <p:cNvSpPr>
            <a:spLocks noGrp="1"/>
          </p:cNvSpPr>
          <p:nvPr>
            <p:ph idx="1"/>
          </p:nvPr>
        </p:nvSpPr>
        <p:spPr/>
        <p:txBody>
          <a:bodyPr/>
          <a:lstStyle/>
          <a:p>
            <a:pPr marL="0" indent="0">
              <a:buNone/>
            </a:pPr>
            <a:r>
              <a:rPr lang="de-CH" dirty="0"/>
              <a:t>Spirituell meint hier die grundlegende Fähigkeit eines Menschen, seine in den verschiedenen Lebenssituationen aufkommenden Gefühle und Verhaltenstendenzen zu reflektieren, geist zu durchdringen und damit neuen Spielraum zu gewinnen, um entsprechend seiner tieferen Überzeugungen und Werte zu handeln – einschliesslich der religiösen.»</a:t>
            </a:r>
          </a:p>
          <a:p>
            <a:r>
              <a:rPr lang="de-CH" sz="2000" dirty="0" err="1"/>
              <a:t>Handrock</a:t>
            </a:r>
            <a:r>
              <a:rPr lang="de-CH" sz="2000" dirty="0"/>
              <a:t>, A. &amp; </a:t>
            </a:r>
            <a:r>
              <a:rPr lang="de-CH" sz="2000" dirty="0" err="1"/>
              <a:t>Roediger</a:t>
            </a:r>
            <a:r>
              <a:rPr lang="de-CH" sz="2000" dirty="0"/>
              <a:t>, E. (2012). Die Spirituelle Dimension der Schematherapie und ihr Bezug zum Coaching-Prozess, in: Hänsel, M. Die spirituelle Dimension in Coaching und Beratung. Göttingen: </a:t>
            </a:r>
            <a:r>
              <a:rPr lang="de-CH" sz="2000" dirty="0" err="1"/>
              <a:t>Vandenhoeck</a:t>
            </a:r>
            <a:r>
              <a:rPr lang="de-CH" sz="2000" dirty="0"/>
              <a:t> &amp; Rupprecht, S. 107-116.</a:t>
            </a:r>
          </a:p>
        </p:txBody>
      </p:sp>
      <p:sp>
        <p:nvSpPr>
          <p:cNvPr id="4" name="Foliennummernplatzhalter 3"/>
          <p:cNvSpPr>
            <a:spLocks noGrp="1"/>
          </p:cNvSpPr>
          <p:nvPr>
            <p:ph type="sldNum" sz="quarter" idx="12"/>
          </p:nvPr>
        </p:nvSpPr>
        <p:spPr/>
        <p:txBody>
          <a:bodyPr/>
          <a:lstStyle/>
          <a:p>
            <a:fld id="{4E471FF4-0C00-40C5-A66A-9E33A9528A29}" type="slidenum">
              <a:rPr lang="de-CH" smtClean="0"/>
              <a:t>22</a:t>
            </a:fld>
            <a:endParaRPr lang="de-CH" dirty="0"/>
          </a:p>
        </p:txBody>
      </p:sp>
    </p:spTree>
    <p:extLst>
      <p:ext uri="{BB962C8B-B14F-4D97-AF65-F5344CB8AC3E}">
        <p14:creationId xmlns:p14="http://schemas.microsoft.com/office/powerpoint/2010/main" val="104139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Schematherapie und christliche Adaptation</a:t>
            </a:r>
          </a:p>
        </p:txBody>
      </p:sp>
      <p:sp>
        <p:nvSpPr>
          <p:cNvPr id="3" name="Inhaltsplatzhalter 2"/>
          <p:cNvSpPr>
            <a:spLocks noGrp="1"/>
          </p:cNvSpPr>
          <p:nvPr>
            <p:ph idx="1"/>
          </p:nvPr>
        </p:nvSpPr>
        <p:spPr>
          <a:xfrm>
            <a:off x="5100638" y="1648843"/>
            <a:ext cx="5021262" cy="4528120"/>
          </a:xfrm>
        </p:spPr>
        <p:txBody>
          <a:bodyPr>
            <a:normAutofit fontScale="77500" lnSpcReduction="20000"/>
          </a:bodyPr>
          <a:lstStyle/>
          <a:p>
            <a:r>
              <a:rPr lang="de-CH" dirty="0"/>
              <a:t>Luca Hersberger: </a:t>
            </a:r>
            <a:r>
              <a:rPr lang="de-CH" b="1" dirty="0"/>
              <a:t>Heilsame Beziehungen: Wenn christlicher Glaube und Schematherapie sich ergänzen</a:t>
            </a:r>
          </a:p>
          <a:p>
            <a:r>
              <a:rPr lang="de-CH" dirty="0"/>
              <a:t>Ein Schema ist ein unbewusster Filter, durch den wir unsere Erlebnisse wahrnehmen. Unsere Sicht auf uns selbst, auf unsere Umwelt und auf Gott wird gefärbt durch unsere Prägung, die meist noch aus der Kindheit stammt. Dieses Buch zeigt, wie eine heilsame Verbindung von Schematherapie und christlichem Glauben aussehen kann. Die bedingungslose göttliche Vaterliebe heilt – und die schematherapeutischen Ansätze helfen, diese Liebe zu verstehen und zu erleben.</a:t>
            </a:r>
          </a:p>
        </p:txBody>
      </p:sp>
      <p:pic>
        <p:nvPicPr>
          <p:cNvPr id="1026" name="Picture 2" descr="https://images-na.ssl-images-amazon.com/images/I/418UfDb9eZL._SX35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4247">
            <a:off x="1390651" y="1914525"/>
            <a:ext cx="2425955" cy="339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23</a:t>
            </a:fld>
            <a:endParaRPr lang="de-CH" dirty="0"/>
          </a:p>
        </p:txBody>
      </p:sp>
    </p:spTree>
    <p:extLst>
      <p:ext uri="{BB962C8B-B14F-4D97-AF65-F5344CB8AC3E}">
        <p14:creationId xmlns:p14="http://schemas.microsoft.com/office/powerpoint/2010/main" val="393736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rgbClr val="C00000"/>
                </a:solidFill>
              </a:rPr>
              <a:t>www.seminare-ps.net</a:t>
            </a:r>
          </a:p>
        </p:txBody>
      </p:sp>
      <p:sp>
        <p:nvSpPr>
          <p:cNvPr id="6" name="Textplatzhalter 5"/>
          <p:cNvSpPr>
            <a:spLocks noGrp="1"/>
          </p:cNvSpPr>
          <p:nvPr>
            <p:ph type="body" idx="1"/>
          </p:nvPr>
        </p:nvSpPr>
        <p:spPr/>
        <p:txBody>
          <a:bodyPr/>
          <a:lstStyle/>
          <a:p>
            <a:r>
              <a:rPr lang="de-CH" dirty="0"/>
              <a:t>Hier finden Sie viele Powerpoints zu aktuellen Themen aus Psychotherapie und Seelsorge</a:t>
            </a:r>
          </a:p>
        </p:txBody>
      </p:sp>
      <p:sp>
        <p:nvSpPr>
          <p:cNvPr id="4" name="Foliennummernplatzhalter 3"/>
          <p:cNvSpPr>
            <a:spLocks noGrp="1"/>
          </p:cNvSpPr>
          <p:nvPr>
            <p:ph type="sldNum" sz="quarter" idx="12"/>
          </p:nvPr>
        </p:nvSpPr>
        <p:spPr/>
        <p:txBody>
          <a:bodyPr/>
          <a:lstStyle/>
          <a:p>
            <a:fld id="{4E471FF4-0C00-40C5-A66A-9E33A9528A29}" type="slidenum">
              <a:rPr lang="de-CH" smtClean="0"/>
              <a:t>24</a:t>
            </a:fld>
            <a:endParaRPr lang="de-CH" dirty="0"/>
          </a:p>
        </p:txBody>
      </p:sp>
    </p:spTree>
    <p:extLst>
      <p:ext uri="{BB962C8B-B14F-4D97-AF65-F5344CB8AC3E}">
        <p14:creationId xmlns:p14="http://schemas.microsoft.com/office/powerpoint/2010/main" val="76626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94" y="-71435"/>
            <a:ext cx="10529793" cy="7155156"/>
          </a:xfrm>
          <a:prstGeom prst="rect">
            <a:avLst/>
          </a:prstGeom>
        </p:spPr>
      </p:pic>
    </p:spTree>
    <p:extLst>
      <p:ext uri="{BB962C8B-B14F-4D97-AF65-F5344CB8AC3E}">
        <p14:creationId xmlns:p14="http://schemas.microsoft.com/office/powerpoint/2010/main" val="86836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Drei Wellen der VT</a:t>
            </a:r>
          </a:p>
        </p:txBody>
      </p:sp>
      <p:sp>
        <p:nvSpPr>
          <p:cNvPr id="3" name="Inhaltsplatzhalter 2"/>
          <p:cNvSpPr>
            <a:spLocks noGrp="1"/>
          </p:cNvSpPr>
          <p:nvPr>
            <p:ph idx="1"/>
          </p:nvPr>
        </p:nvSpPr>
        <p:spPr>
          <a:xfrm>
            <a:off x="5087155" y="1648843"/>
            <a:ext cx="5034745" cy="4528120"/>
          </a:xfrm>
        </p:spPr>
        <p:txBody>
          <a:bodyPr/>
          <a:lstStyle/>
          <a:p>
            <a:r>
              <a:rPr lang="de-CH" dirty="0"/>
              <a:t>Radikaler Behaviorismus </a:t>
            </a:r>
          </a:p>
          <a:p>
            <a:pPr lvl="1"/>
            <a:r>
              <a:rPr lang="de-CH" dirty="0"/>
              <a:t>(Prinzipien der Lerntheorie, mechanistisch)</a:t>
            </a:r>
          </a:p>
          <a:p>
            <a:r>
              <a:rPr lang="de-CH" dirty="0"/>
              <a:t>Kognitive Therapie </a:t>
            </a:r>
          </a:p>
          <a:p>
            <a:pPr lvl="1"/>
            <a:r>
              <a:rPr lang="de-CH" dirty="0"/>
              <a:t>(Einbezug von Gedanken und Überzeugungen)</a:t>
            </a:r>
          </a:p>
          <a:p>
            <a:r>
              <a:rPr lang="de-CH" dirty="0"/>
              <a:t>Dritte Welle – Achtsamkeit</a:t>
            </a:r>
          </a:p>
          <a:p>
            <a:pPr lvl="1"/>
            <a:r>
              <a:rPr lang="de-CH" dirty="0"/>
              <a:t> (Reduktion des Leidens an negativen Gefühlen, erweiterter Veränderungsbegriff)</a:t>
            </a:r>
          </a:p>
        </p:txBody>
      </p:sp>
      <p:pic>
        <p:nvPicPr>
          <p:cNvPr id="1028" name="Picture 4" descr="Bildergebnis für emotional freedom"/>
          <p:cNvPicPr>
            <a:picLocks noChangeAspect="1" noChangeArrowheads="1"/>
          </p:cNvPicPr>
          <p:nvPr/>
        </p:nvPicPr>
        <p:blipFill rotWithShape="1">
          <a:blip r:embed="rId2">
            <a:extLst>
              <a:ext uri="{28A0092B-C50C-407E-A947-70E740481C1C}">
                <a14:useLocalDpi xmlns:a14="http://schemas.microsoft.com/office/drawing/2010/main" val="0"/>
              </a:ext>
            </a:extLst>
          </a:blip>
          <a:srcRect t="12528"/>
          <a:stretch/>
        </p:blipFill>
        <p:spPr bwMode="auto">
          <a:xfrm>
            <a:off x="-135837" y="1648843"/>
            <a:ext cx="4972390" cy="31684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gebnis für pavlov's dog"/>
          <p:cNvPicPr>
            <a:picLocks noChangeAspect="1" noChangeArrowheads="1"/>
          </p:cNvPicPr>
          <p:nvPr/>
        </p:nvPicPr>
        <p:blipFill rotWithShape="1">
          <a:blip r:embed="rId3">
            <a:extLst>
              <a:ext uri="{28A0092B-C50C-407E-A947-70E740481C1C}">
                <a14:useLocalDpi xmlns:a14="http://schemas.microsoft.com/office/drawing/2010/main" val="0"/>
              </a:ext>
            </a:extLst>
          </a:blip>
          <a:srcRect l="5641" r="3589"/>
          <a:stretch/>
        </p:blipFill>
        <p:spPr bwMode="auto">
          <a:xfrm>
            <a:off x="-135837" y="1648843"/>
            <a:ext cx="1973766" cy="162861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3</a:t>
            </a:fld>
            <a:endParaRPr lang="de-CH" dirty="0"/>
          </a:p>
        </p:txBody>
      </p:sp>
    </p:spTree>
    <p:extLst>
      <p:ext uri="{BB962C8B-B14F-4D97-AF65-F5344CB8AC3E}">
        <p14:creationId xmlns:p14="http://schemas.microsoft.com/office/powerpoint/2010/main" val="44151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4 Schulen / «Kräfte» und mehrere Wellen</a:t>
            </a:r>
          </a:p>
        </p:txBody>
      </p:sp>
      <p:sp>
        <p:nvSpPr>
          <p:cNvPr id="4" name="Foliennummernplatzhalter 3"/>
          <p:cNvSpPr>
            <a:spLocks noGrp="1"/>
          </p:cNvSpPr>
          <p:nvPr>
            <p:ph type="sldNum" sz="quarter" idx="4294967295"/>
          </p:nvPr>
        </p:nvSpPr>
        <p:spPr>
          <a:xfrm>
            <a:off x="0" y="6210300"/>
            <a:ext cx="1023938" cy="501650"/>
          </a:xfrm>
        </p:spPr>
        <p:txBody>
          <a:bodyPr/>
          <a:lstStyle/>
          <a:p>
            <a:fld id="{4E471FF4-0C00-40C5-A66A-9E33A9528A29}" type="slidenum">
              <a:rPr lang="de-CH" smtClean="0"/>
              <a:t>4</a:t>
            </a:fld>
            <a:endParaRPr lang="de-CH" dirty="0"/>
          </a:p>
        </p:txBody>
      </p:sp>
      <p:graphicFrame>
        <p:nvGraphicFramePr>
          <p:cNvPr id="8" name="Tabelle 7"/>
          <p:cNvGraphicFramePr>
            <a:graphicFrameLocks noGrp="1"/>
          </p:cNvGraphicFramePr>
          <p:nvPr>
            <p:extLst>
              <p:ext uri="{D42A27DB-BD31-4B8C-83A1-F6EECF244321}">
                <p14:modId xmlns:p14="http://schemas.microsoft.com/office/powerpoint/2010/main" val="3131357955"/>
              </p:ext>
            </p:extLst>
          </p:nvPr>
        </p:nvGraphicFramePr>
        <p:xfrm>
          <a:off x="814388" y="1652058"/>
          <a:ext cx="8907307" cy="4399280"/>
        </p:xfrm>
        <a:graphic>
          <a:graphicData uri="http://schemas.openxmlformats.org/drawingml/2006/table">
            <a:tbl>
              <a:tblPr firstRow="1" bandRow="1">
                <a:tableStyleId>{5C22544A-7EE6-4342-B048-85BDC9FD1C3A}</a:tableStyleId>
              </a:tblPr>
              <a:tblGrid>
                <a:gridCol w="2428875">
                  <a:extLst>
                    <a:ext uri="{9D8B030D-6E8A-4147-A177-3AD203B41FA5}">
                      <a16:colId xmlns:a16="http://schemas.microsoft.com/office/drawing/2014/main" val="560102551"/>
                    </a:ext>
                  </a:extLst>
                </a:gridCol>
                <a:gridCol w="2171700">
                  <a:extLst>
                    <a:ext uri="{9D8B030D-6E8A-4147-A177-3AD203B41FA5}">
                      <a16:colId xmlns:a16="http://schemas.microsoft.com/office/drawing/2014/main" val="3089563981"/>
                    </a:ext>
                  </a:extLst>
                </a:gridCol>
                <a:gridCol w="2228850">
                  <a:extLst>
                    <a:ext uri="{9D8B030D-6E8A-4147-A177-3AD203B41FA5}">
                      <a16:colId xmlns:a16="http://schemas.microsoft.com/office/drawing/2014/main" val="3868707512"/>
                    </a:ext>
                  </a:extLst>
                </a:gridCol>
                <a:gridCol w="2077882">
                  <a:extLst>
                    <a:ext uri="{9D8B030D-6E8A-4147-A177-3AD203B41FA5}">
                      <a16:colId xmlns:a16="http://schemas.microsoft.com/office/drawing/2014/main" val="1705354425"/>
                    </a:ext>
                  </a:extLst>
                </a:gridCol>
              </a:tblGrid>
              <a:tr h="370840">
                <a:tc>
                  <a:txBody>
                    <a:bodyPr/>
                    <a:lstStyle/>
                    <a:p>
                      <a:r>
                        <a:rPr lang="de-CH" dirty="0"/>
                        <a:t>Tiefenpsychologie</a:t>
                      </a:r>
                    </a:p>
                  </a:txBody>
                  <a:tcPr/>
                </a:tc>
                <a:tc>
                  <a:txBody>
                    <a:bodyPr/>
                    <a:lstStyle/>
                    <a:p>
                      <a:r>
                        <a:rPr lang="de-CH" dirty="0"/>
                        <a:t>Verhaltenstherapie</a:t>
                      </a:r>
                    </a:p>
                  </a:txBody>
                  <a:tcPr/>
                </a:tc>
                <a:tc>
                  <a:txBody>
                    <a:bodyPr/>
                    <a:lstStyle/>
                    <a:p>
                      <a:r>
                        <a:rPr lang="de-CH" dirty="0"/>
                        <a:t>Humanistische PT</a:t>
                      </a:r>
                    </a:p>
                  </a:txBody>
                  <a:tcPr/>
                </a:tc>
                <a:tc>
                  <a:txBody>
                    <a:bodyPr/>
                    <a:lstStyle/>
                    <a:p>
                      <a:r>
                        <a:rPr lang="de-CH" dirty="0"/>
                        <a:t>Transpersonale PT</a:t>
                      </a:r>
                    </a:p>
                  </a:txBody>
                  <a:tcPr/>
                </a:tc>
                <a:extLst>
                  <a:ext uri="{0D108BD9-81ED-4DB2-BD59-A6C34878D82A}">
                    <a16:rowId xmlns:a16="http://schemas.microsoft.com/office/drawing/2014/main" val="487473990"/>
                  </a:ext>
                </a:extLst>
              </a:tr>
              <a:tr h="370840">
                <a:tc>
                  <a:txBody>
                    <a:bodyPr/>
                    <a:lstStyle/>
                    <a:p>
                      <a:r>
                        <a:rPr lang="de-CH" dirty="0"/>
                        <a:t>Orthodoxe</a:t>
                      </a:r>
                      <a:br>
                        <a:rPr lang="de-CH" dirty="0"/>
                      </a:br>
                      <a:r>
                        <a:rPr lang="de-CH" dirty="0"/>
                        <a:t>Psychoanalyse (Freud)</a:t>
                      </a:r>
                    </a:p>
                    <a:p>
                      <a:r>
                        <a:rPr lang="de-CH" dirty="0"/>
                        <a:t>Analytische Psychologie (C.G. Jung)</a:t>
                      </a:r>
                    </a:p>
                    <a:p>
                      <a:r>
                        <a:rPr lang="de-CH" dirty="0"/>
                        <a:t>Individualpsychologie (A. Adler)</a:t>
                      </a:r>
                      <a:br>
                        <a:rPr lang="de-CH" dirty="0"/>
                      </a:br>
                      <a:r>
                        <a:rPr lang="de-CH" dirty="0"/>
                        <a:t>Energetische P.A. (Reich)</a:t>
                      </a:r>
                    </a:p>
                    <a:p>
                      <a:r>
                        <a:rPr lang="de-CH" dirty="0"/>
                        <a:t>Interpersonelle Therapie (H.S. Sullivan)</a:t>
                      </a:r>
                    </a:p>
                    <a:p>
                      <a:r>
                        <a:rPr lang="de-CH" dirty="0"/>
                        <a:t>Tiefenpsychologie </a:t>
                      </a:r>
                    </a:p>
                    <a:p>
                      <a:endParaRPr lang="de-CH" dirty="0"/>
                    </a:p>
                    <a:p>
                      <a:endParaRPr lang="de-CH" dirty="0"/>
                    </a:p>
                  </a:txBody>
                  <a:tcPr/>
                </a:tc>
                <a:tc>
                  <a:txBody>
                    <a:bodyPr/>
                    <a:lstStyle/>
                    <a:p>
                      <a:pPr marL="0" indent="0">
                        <a:buNone/>
                      </a:pPr>
                      <a:r>
                        <a:rPr lang="de-CH" baseline="0" dirty="0"/>
                        <a:t>1. Welle: Behaviorismus</a:t>
                      </a:r>
                      <a:br>
                        <a:rPr lang="de-CH" baseline="0" dirty="0"/>
                      </a:br>
                      <a:endParaRPr lang="de-CH" baseline="0" dirty="0"/>
                    </a:p>
                    <a:p>
                      <a:pPr marL="0" indent="0">
                        <a:buNone/>
                      </a:pPr>
                      <a:r>
                        <a:rPr lang="de-CH" baseline="0" dirty="0"/>
                        <a:t>2. Welle:</a:t>
                      </a:r>
                      <a:br>
                        <a:rPr lang="de-CH" baseline="0" dirty="0"/>
                      </a:br>
                      <a:r>
                        <a:rPr lang="de-CH" baseline="0" dirty="0" err="1"/>
                        <a:t>Kogn</a:t>
                      </a:r>
                      <a:r>
                        <a:rPr lang="de-CH" baseline="0" dirty="0"/>
                        <a:t>. VT</a:t>
                      </a:r>
                      <a:br>
                        <a:rPr lang="de-CH" baseline="0" dirty="0"/>
                      </a:br>
                      <a:br>
                        <a:rPr lang="de-CH" baseline="0" dirty="0"/>
                      </a:br>
                      <a:r>
                        <a:rPr lang="de-CH" baseline="0" dirty="0"/>
                        <a:t>3. Welle:</a:t>
                      </a:r>
                      <a:br>
                        <a:rPr lang="de-CH" baseline="0" dirty="0"/>
                      </a:br>
                      <a:r>
                        <a:rPr lang="de-CH" baseline="0" dirty="0"/>
                        <a:t>Achtsamkeit</a:t>
                      </a:r>
                      <a:endParaRPr lang="de-CH" dirty="0"/>
                    </a:p>
                  </a:txBody>
                  <a:tcPr/>
                </a:tc>
                <a:tc>
                  <a:txBody>
                    <a:bodyPr/>
                    <a:lstStyle/>
                    <a:p>
                      <a:r>
                        <a:rPr lang="de-CH" dirty="0"/>
                        <a:t>Vordenker: Erich</a:t>
                      </a:r>
                      <a:r>
                        <a:rPr lang="de-CH" baseline="0" dirty="0"/>
                        <a:t> Fromm</a:t>
                      </a:r>
                    </a:p>
                    <a:p>
                      <a:endParaRPr lang="de-CH" baseline="0" dirty="0"/>
                    </a:p>
                    <a:p>
                      <a:r>
                        <a:rPr lang="de-CH" dirty="0"/>
                        <a:t>Nichtdirektive Gesprächstherapie (Rogers)</a:t>
                      </a:r>
                    </a:p>
                    <a:p>
                      <a:endParaRPr lang="de-CH" dirty="0"/>
                    </a:p>
                    <a:p>
                      <a:r>
                        <a:rPr lang="de-CH" dirty="0"/>
                        <a:t>Deutschland: </a:t>
                      </a:r>
                      <a:br>
                        <a:rPr lang="de-CH" dirty="0"/>
                      </a:br>
                      <a:r>
                        <a:rPr lang="de-CH" dirty="0"/>
                        <a:t>Reinhard Tausch</a:t>
                      </a:r>
                    </a:p>
                    <a:p>
                      <a:endParaRPr lang="de-CH" dirty="0"/>
                    </a:p>
                    <a:p>
                      <a:r>
                        <a:rPr lang="de-CH" dirty="0"/>
                        <a:t>Existenzielle PT</a:t>
                      </a:r>
                      <a:br>
                        <a:rPr lang="de-CH" dirty="0"/>
                      </a:br>
                      <a:r>
                        <a:rPr lang="de-CH" dirty="0"/>
                        <a:t>(Irvin D. </a:t>
                      </a:r>
                      <a:r>
                        <a:rPr lang="de-CH" dirty="0" err="1"/>
                        <a:t>Yalom</a:t>
                      </a:r>
                      <a:r>
                        <a:rPr lang="de-CH" dirty="0"/>
                        <a:t>)</a:t>
                      </a:r>
                    </a:p>
                  </a:txBody>
                  <a:tcPr/>
                </a:tc>
                <a:tc>
                  <a:txBody>
                    <a:bodyPr/>
                    <a:lstStyle/>
                    <a:p>
                      <a:endParaRPr lang="de-CH"/>
                    </a:p>
                  </a:txBody>
                  <a:tcPr/>
                </a:tc>
                <a:extLst>
                  <a:ext uri="{0D108BD9-81ED-4DB2-BD59-A6C34878D82A}">
                    <a16:rowId xmlns:a16="http://schemas.microsoft.com/office/drawing/2014/main" val="1657866961"/>
                  </a:ext>
                </a:extLst>
              </a:tr>
              <a:tr h="370840">
                <a:tc>
                  <a:txBody>
                    <a:bodyPr/>
                    <a:lstStyle/>
                    <a:p>
                      <a:endParaRPr lang="de-CH" dirty="0"/>
                    </a:p>
                  </a:txBody>
                  <a:tcPr/>
                </a:tc>
                <a:tc>
                  <a:txBody>
                    <a:bodyPr/>
                    <a:lstStyle/>
                    <a:p>
                      <a:endParaRPr lang="de-CH" dirty="0"/>
                    </a:p>
                  </a:txBody>
                  <a:tcPr/>
                </a:tc>
                <a:tc>
                  <a:txBody>
                    <a:bodyPr/>
                    <a:lstStyle/>
                    <a:p>
                      <a:endParaRPr lang="de-CH"/>
                    </a:p>
                  </a:txBody>
                  <a:tcPr/>
                </a:tc>
                <a:tc>
                  <a:txBody>
                    <a:bodyPr/>
                    <a:lstStyle/>
                    <a:p>
                      <a:endParaRPr lang="de-CH" dirty="0"/>
                    </a:p>
                  </a:txBody>
                  <a:tcPr/>
                </a:tc>
                <a:extLst>
                  <a:ext uri="{0D108BD9-81ED-4DB2-BD59-A6C34878D82A}">
                    <a16:rowId xmlns:a16="http://schemas.microsoft.com/office/drawing/2014/main" val="3556298521"/>
                  </a:ext>
                </a:extLst>
              </a:tr>
            </a:tbl>
          </a:graphicData>
        </a:graphic>
      </p:graphicFrame>
      <p:cxnSp>
        <p:nvCxnSpPr>
          <p:cNvPr id="7" name="Gerade Verbindung mit Pfeil 6"/>
          <p:cNvCxnSpPr/>
          <p:nvPr/>
        </p:nvCxnSpPr>
        <p:spPr>
          <a:xfrm>
            <a:off x="834867" y="5688448"/>
            <a:ext cx="88868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3128963" y="1413221"/>
            <a:ext cx="2386012" cy="440179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7595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Radikaler Behaviorismus – B.F. Skinner (1904 – 1990)</a:t>
            </a:r>
          </a:p>
        </p:txBody>
      </p:sp>
      <p:sp>
        <p:nvSpPr>
          <p:cNvPr id="3" name="Inhaltsplatzhalter 2"/>
          <p:cNvSpPr>
            <a:spLocks noGrp="1"/>
          </p:cNvSpPr>
          <p:nvPr>
            <p:ph idx="1"/>
          </p:nvPr>
        </p:nvSpPr>
        <p:spPr/>
        <p:txBody>
          <a:bodyPr>
            <a:normAutofit lnSpcReduction="10000"/>
          </a:bodyPr>
          <a:lstStyle/>
          <a:p>
            <a:r>
              <a:rPr lang="de-CH" dirty="0"/>
              <a:t>Verhalten wird nur über Konsequenzen gesteuert (operantes Konditionieren)</a:t>
            </a:r>
          </a:p>
          <a:p>
            <a:r>
              <a:rPr lang="de-CH" dirty="0"/>
              <a:t>Nicht-Berücksichtigung internaler (subjektiver) mentaler Prozesse</a:t>
            </a:r>
          </a:p>
          <a:p>
            <a:r>
              <a:rPr lang="de-CH" dirty="0"/>
              <a:t>Individuelle Freiheit des Willens ist eine Illusion (*)</a:t>
            </a:r>
          </a:p>
          <a:p>
            <a:pPr lvl="1"/>
            <a:r>
              <a:rPr lang="de-CH" dirty="0"/>
              <a:t>Gerade diese Behauptung wurde nach langen Diskussionen erst jüngst widerlegt (</a:t>
            </a:r>
            <a:r>
              <a:rPr lang="de-CH" dirty="0" err="1"/>
              <a:t>Schurger</a:t>
            </a:r>
            <a:r>
              <a:rPr lang="de-CH" dirty="0"/>
              <a:t> et al. 2012) </a:t>
            </a:r>
          </a:p>
          <a:p>
            <a:r>
              <a:rPr lang="de-CH" dirty="0"/>
              <a:t>Verhalten wird auch durch religiöse Konzepte gesteuert, z.B. «Paradies» oder «Hölle» als positive oder negative Stimuli</a:t>
            </a:r>
          </a:p>
          <a:p>
            <a:r>
              <a:rPr lang="de-CH" dirty="0"/>
              <a:t>Religion als «Aberglaube», zufälliges </a:t>
            </a:r>
            <a:r>
              <a:rPr lang="de-CH" dirty="0" err="1"/>
              <a:t>one</a:t>
            </a:r>
            <a:r>
              <a:rPr lang="de-CH" dirty="0"/>
              <a:t>-trial-</a:t>
            </a:r>
            <a:r>
              <a:rPr lang="de-CH" dirty="0" err="1"/>
              <a:t>learning</a:t>
            </a:r>
            <a:r>
              <a:rPr lang="de-CH" dirty="0"/>
              <a:t> mit negativer Verstärkung. </a:t>
            </a:r>
          </a:p>
          <a:p>
            <a:endParaRPr lang="de-CH" dirty="0"/>
          </a:p>
        </p:txBody>
      </p:sp>
      <p:sp>
        <p:nvSpPr>
          <p:cNvPr id="4" name="Foliennummernplatzhalter 3"/>
          <p:cNvSpPr>
            <a:spLocks noGrp="1"/>
          </p:cNvSpPr>
          <p:nvPr>
            <p:ph type="sldNum" sz="quarter" idx="12"/>
          </p:nvPr>
        </p:nvSpPr>
        <p:spPr/>
        <p:txBody>
          <a:bodyPr/>
          <a:lstStyle/>
          <a:p>
            <a:fld id="{4E471FF4-0C00-40C5-A66A-9E33A9528A29}" type="slidenum">
              <a:rPr lang="de-CH" smtClean="0"/>
              <a:t>5</a:t>
            </a:fld>
            <a:endParaRPr lang="de-CH" dirty="0"/>
          </a:p>
        </p:txBody>
      </p:sp>
    </p:spTree>
    <p:extLst>
      <p:ext uri="{BB962C8B-B14F-4D97-AF65-F5344CB8AC3E}">
        <p14:creationId xmlns:p14="http://schemas.microsoft.com/office/powerpoint/2010/main" val="263275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Kognitive Therapie</a:t>
            </a:r>
          </a:p>
        </p:txBody>
      </p:sp>
      <p:sp>
        <p:nvSpPr>
          <p:cNvPr id="3" name="Inhaltsplatzhalter 2"/>
          <p:cNvSpPr>
            <a:spLocks noGrp="1"/>
          </p:cNvSpPr>
          <p:nvPr>
            <p:ph idx="1"/>
          </p:nvPr>
        </p:nvSpPr>
        <p:spPr/>
        <p:txBody>
          <a:bodyPr/>
          <a:lstStyle/>
          <a:p>
            <a:r>
              <a:rPr lang="de-CH" dirty="0"/>
              <a:t>Rational-emotive Therapie – Albert Ellis (1913 – 2007)</a:t>
            </a:r>
          </a:p>
          <a:p>
            <a:pPr lvl="1"/>
            <a:r>
              <a:rPr lang="de-CH" dirty="0"/>
              <a:t>Rational-Emotional </a:t>
            </a:r>
            <a:r>
              <a:rPr lang="de-CH" dirty="0" err="1"/>
              <a:t>Behavior</a:t>
            </a:r>
            <a:r>
              <a:rPr lang="de-CH" dirty="0"/>
              <a:t> </a:t>
            </a:r>
            <a:r>
              <a:rPr lang="de-CH" dirty="0" err="1"/>
              <a:t>Therapy</a:t>
            </a:r>
            <a:r>
              <a:rPr lang="de-CH" dirty="0"/>
              <a:t> (REBT)</a:t>
            </a:r>
          </a:p>
          <a:p>
            <a:r>
              <a:rPr lang="de-CH" dirty="0"/>
              <a:t>Kognitive Therapie der Depression – Aaron Beck (*1921)</a:t>
            </a:r>
          </a:p>
          <a:p>
            <a:r>
              <a:rPr lang="de-CH" dirty="0"/>
              <a:t>Kognitive Verhaltenstherapie (David Clark / David Barlow)</a:t>
            </a:r>
          </a:p>
          <a:p>
            <a:pPr lvl="1"/>
            <a:r>
              <a:rPr lang="de-CH" dirty="0"/>
              <a:t>Verbindung von Verhaltenstherapie und kognitiver Therapie </a:t>
            </a:r>
          </a:p>
          <a:p>
            <a:pPr lvl="1"/>
            <a:r>
              <a:rPr lang="de-CH" dirty="0"/>
              <a:t>Heute die am besten evaluierte Therapieform bei vielen psychischen Problemen, wird am breitesten in der klinischen Psychotherapie angewendet</a:t>
            </a:r>
          </a:p>
          <a:p>
            <a:pPr lvl="1"/>
            <a:endParaRPr lang="de-CH" dirty="0"/>
          </a:p>
        </p:txBody>
      </p:sp>
      <p:sp>
        <p:nvSpPr>
          <p:cNvPr id="4" name="Foliennummernplatzhalter 3"/>
          <p:cNvSpPr>
            <a:spLocks noGrp="1"/>
          </p:cNvSpPr>
          <p:nvPr>
            <p:ph type="sldNum" sz="quarter" idx="12"/>
          </p:nvPr>
        </p:nvSpPr>
        <p:spPr/>
        <p:txBody>
          <a:bodyPr/>
          <a:lstStyle/>
          <a:p>
            <a:fld id="{4E471FF4-0C00-40C5-A66A-9E33A9528A29}" type="slidenum">
              <a:rPr lang="de-CH" smtClean="0"/>
              <a:t>6</a:t>
            </a:fld>
            <a:endParaRPr lang="de-CH" dirty="0"/>
          </a:p>
        </p:txBody>
      </p:sp>
    </p:spTree>
    <p:extLst>
      <p:ext uri="{BB962C8B-B14F-4D97-AF65-F5344CB8AC3E}">
        <p14:creationId xmlns:p14="http://schemas.microsoft.com/office/powerpoint/2010/main" val="38405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Rational-emotive Therapie (REBT)</a:t>
            </a:r>
          </a:p>
        </p:txBody>
      </p:sp>
      <p:sp>
        <p:nvSpPr>
          <p:cNvPr id="3" name="Inhaltsplatzhalter 2"/>
          <p:cNvSpPr>
            <a:spLocks noGrp="1"/>
          </p:cNvSpPr>
          <p:nvPr>
            <p:ph idx="1"/>
          </p:nvPr>
        </p:nvSpPr>
        <p:spPr>
          <a:xfrm>
            <a:off x="5062654" y="1648843"/>
            <a:ext cx="5059246" cy="4528120"/>
          </a:xfrm>
        </p:spPr>
        <p:txBody>
          <a:bodyPr>
            <a:normAutofit fontScale="77500" lnSpcReduction="20000"/>
          </a:bodyPr>
          <a:lstStyle/>
          <a:p>
            <a:r>
              <a:rPr lang="de-CH" dirty="0"/>
              <a:t>Albert Ellis (1911 – 2007)</a:t>
            </a:r>
          </a:p>
          <a:p>
            <a:r>
              <a:rPr lang="de-CH" dirty="0"/>
              <a:t>Religiöse Überzeugungen gehören zu den irrationalen Überzeugungen, die massgeblich mit psychischer Instabilität verknüpft sind.</a:t>
            </a:r>
          </a:p>
          <a:p>
            <a:r>
              <a:rPr lang="de-CH" dirty="0"/>
              <a:t>Religiöse Überzeugungen sind geprägt durch Dogmatismus und Rigidität und müssen durch rationalere Überzeugungen ersetzt werden</a:t>
            </a:r>
          </a:p>
          <a:p>
            <a:r>
              <a:rPr lang="de-CH" dirty="0"/>
              <a:t>Dabei helfen Methoden wie der sokratische Dialog, Wahrscheinlichkeits-überlegungen und Verhaltens-experimente zur Modifikation dysfunktionaler Kognitionen. </a:t>
            </a:r>
          </a:p>
        </p:txBody>
      </p:sp>
      <p:pic>
        <p:nvPicPr>
          <p:cNvPr id="1028" name="Picture 4" descr="Bildergebnis für albert Ellis"/>
          <p:cNvPicPr>
            <a:picLocks noChangeAspect="1" noChangeArrowheads="1"/>
          </p:cNvPicPr>
          <p:nvPr/>
        </p:nvPicPr>
        <p:blipFill rotWithShape="1">
          <a:blip r:embed="rId2">
            <a:extLst>
              <a:ext uri="{28A0092B-C50C-407E-A947-70E740481C1C}">
                <a14:useLocalDpi xmlns:a14="http://schemas.microsoft.com/office/drawing/2010/main" val="0"/>
              </a:ext>
            </a:extLst>
          </a:blip>
          <a:srcRect t="7168"/>
          <a:stretch/>
        </p:blipFill>
        <p:spPr bwMode="auto">
          <a:xfrm>
            <a:off x="0" y="1648843"/>
            <a:ext cx="4816398" cy="3196860"/>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7</a:t>
            </a:fld>
            <a:endParaRPr lang="de-CH" dirty="0"/>
          </a:p>
        </p:txBody>
      </p:sp>
    </p:spTree>
    <p:extLst>
      <p:ext uri="{BB962C8B-B14F-4D97-AF65-F5344CB8AC3E}">
        <p14:creationId xmlns:p14="http://schemas.microsoft.com/office/powerpoint/2010/main" val="3529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Rational-emotive Therapie (REBT)</a:t>
            </a:r>
          </a:p>
        </p:txBody>
      </p:sp>
      <p:sp>
        <p:nvSpPr>
          <p:cNvPr id="3" name="Inhaltsplatzhalter 2"/>
          <p:cNvSpPr>
            <a:spLocks noGrp="1"/>
          </p:cNvSpPr>
          <p:nvPr>
            <p:ph idx="1"/>
          </p:nvPr>
        </p:nvSpPr>
        <p:spPr>
          <a:xfrm>
            <a:off x="5062654" y="1648843"/>
            <a:ext cx="5059246" cy="4528120"/>
          </a:xfrm>
        </p:spPr>
        <p:txBody>
          <a:bodyPr>
            <a:normAutofit/>
          </a:bodyPr>
          <a:lstStyle/>
          <a:p>
            <a:pPr marL="0" indent="0">
              <a:buNone/>
            </a:pPr>
            <a:r>
              <a:rPr lang="de-CH" dirty="0"/>
              <a:t>«The </a:t>
            </a:r>
            <a:r>
              <a:rPr lang="de-CH" dirty="0" err="1"/>
              <a:t>less</a:t>
            </a:r>
            <a:r>
              <a:rPr lang="de-CH" dirty="0"/>
              <a:t> </a:t>
            </a:r>
            <a:r>
              <a:rPr lang="de-CH" dirty="0" err="1"/>
              <a:t>religious</a:t>
            </a:r>
            <a:r>
              <a:rPr lang="de-CH" dirty="0"/>
              <a:t> [</a:t>
            </a:r>
            <a:r>
              <a:rPr lang="de-CH" dirty="0" err="1"/>
              <a:t>patients</a:t>
            </a:r>
            <a:r>
              <a:rPr lang="de-CH" dirty="0"/>
              <a:t>] </a:t>
            </a:r>
            <a:r>
              <a:rPr lang="de-CH" dirty="0" err="1"/>
              <a:t>are</a:t>
            </a:r>
            <a:r>
              <a:rPr lang="de-CH" dirty="0"/>
              <a:t>, </a:t>
            </a:r>
            <a:r>
              <a:rPr lang="de-CH" dirty="0" err="1"/>
              <a:t>the</a:t>
            </a:r>
            <a:r>
              <a:rPr lang="de-CH" dirty="0"/>
              <a:t> </a:t>
            </a:r>
            <a:r>
              <a:rPr lang="de-CH" dirty="0" err="1"/>
              <a:t>more</a:t>
            </a:r>
            <a:r>
              <a:rPr lang="de-CH" dirty="0"/>
              <a:t> </a:t>
            </a:r>
            <a:r>
              <a:rPr lang="de-CH" dirty="0" err="1"/>
              <a:t>emotionally</a:t>
            </a:r>
            <a:r>
              <a:rPr lang="de-CH" dirty="0"/>
              <a:t> </a:t>
            </a:r>
            <a:r>
              <a:rPr lang="de-CH" dirty="0" err="1"/>
              <a:t>healthy</a:t>
            </a:r>
            <a:r>
              <a:rPr lang="de-CH" dirty="0"/>
              <a:t> </a:t>
            </a:r>
            <a:r>
              <a:rPr lang="de-CH" dirty="0" err="1"/>
              <a:t>they</a:t>
            </a:r>
            <a:r>
              <a:rPr lang="de-CH" dirty="0"/>
              <a:t> will </a:t>
            </a:r>
            <a:r>
              <a:rPr lang="de-CH" dirty="0" err="1"/>
              <a:t>tend</a:t>
            </a:r>
            <a:r>
              <a:rPr lang="de-CH" dirty="0"/>
              <a:t> </a:t>
            </a:r>
            <a:r>
              <a:rPr lang="de-CH" dirty="0" err="1"/>
              <a:t>to</a:t>
            </a:r>
            <a:r>
              <a:rPr lang="de-CH" dirty="0"/>
              <a:t> </a:t>
            </a:r>
            <a:r>
              <a:rPr lang="de-CH" dirty="0" err="1"/>
              <a:t>be</a:t>
            </a:r>
            <a:r>
              <a:rPr lang="de-CH" dirty="0"/>
              <a:t>.» (1980)</a:t>
            </a:r>
          </a:p>
          <a:p>
            <a:pPr marL="0" indent="0">
              <a:buNone/>
            </a:pPr>
            <a:r>
              <a:rPr lang="de-CH" dirty="0"/>
              <a:t>«</a:t>
            </a:r>
            <a:r>
              <a:rPr lang="de-CH" dirty="0" err="1"/>
              <a:t>Religious</a:t>
            </a:r>
            <a:r>
              <a:rPr lang="de-CH" dirty="0"/>
              <a:t> </a:t>
            </a:r>
            <a:r>
              <a:rPr lang="de-CH" dirty="0" err="1"/>
              <a:t>beliefs</a:t>
            </a:r>
            <a:r>
              <a:rPr lang="de-CH" dirty="0"/>
              <a:t> </a:t>
            </a:r>
            <a:r>
              <a:rPr lang="de-CH" dirty="0" err="1"/>
              <a:t>which</a:t>
            </a:r>
            <a:r>
              <a:rPr lang="de-CH" dirty="0"/>
              <a:t> [I] </a:t>
            </a:r>
            <a:r>
              <a:rPr lang="de-CH" dirty="0" err="1"/>
              <a:t>once</a:t>
            </a:r>
            <a:r>
              <a:rPr lang="de-CH" dirty="0"/>
              <a:t> </a:t>
            </a:r>
            <a:r>
              <a:rPr lang="de-CH" dirty="0" err="1"/>
              <a:t>saw</a:t>
            </a:r>
            <a:r>
              <a:rPr lang="de-CH" dirty="0"/>
              <a:t> </a:t>
            </a:r>
            <a:r>
              <a:rPr lang="de-CH" dirty="0" err="1"/>
              <a:t>as</a:t>
            </a:r>
            <a:r>
              <a:rPr lang="de-CH" dirty="0"/>
              <a:t> irrational, </a:t>
            </a:r>
            <a:r>
              <a:rPr lang="de-CH" dirty="0" err="1"/>
              <a:t>are</a:t>
            </a:r>
            <a:r>
              <a:rPr lang="de-CH" dirty="0"/>
              <a:t> </a:t>
            </a:r>
            <a:r>
              <a:rPr lang="de-CH" dirty="0" err="1"/>
              <a:t>potentially</a:t>
            </a:r>
            <a:r>
              <a:rPr lang="de-CH" dirty="0"/>
              <a:t> </a:t>
            </a:r>
            <a:r>
              <a:rPr lang="de-CH" dirty="0" err="1"/>
              <a:t>helpful</a:t>
            </a:r>
            <a:r>
              <a:rPr lang="de-CH" dirty="0"/>
              <a:t> </a:t>
            </a:r>
            <a:r>
              <a:rPr lang="de-CH" dirty="0" err="1"/>
              <a:t>to</a:t>
            </a:r>
            <a:r>
              <a:rPr lang="de-CH" dirty="0"/>
              <a:t> </a:t>
            </a:r>
            <a:r>
              <a:rPr lang="de-CH" dirty="0" err="1"/>
              <a:t>some</a:t>
            </a:r>
            <a:r>
              <a:rPr lang="de-CH" dirty="0"/>
              <a:t> </a:t>
            </a:r>
            <a:r>
              <a:rPr lang="de-CH" dirty="0" err="1"/>
              <a:t>clients</a:t>
            </a:r>
            <a:r>
              <a:rPr lang="de-CH" dirty="0"/>
              <a:t>. </a:t>
            </a:r>
            <a:r>
              <a:rPr lang="de-CH" dirty="0" err="1"/>
              <a:t>Religious</a:t>
            </a:r>
            <a:r>
              <a:rPr lang="de-CH" dirty="0"/>
              <a:t> </a:t>
            </a:r>
            <a:r>
              <a:rPr lang="de-CH" dirty="0" err="1"/>
              <a:t>believers</a:t>
            </a:r>
            <a:r>
              <a:rPr lang="de-CH" dirty="0"/>
              <a:t> </a:t>
            </a:r>
            <a:r>
              <a:rPr lang="de-CH" dirty="0" err="1"/>
              <a:t>embrace</a:t>
            </a:r>
            <a:r>
              <a:rPr lang="de-CH" dirty="0"/>
              <a:t> </a:t>
            </a:r>
            <a:r>
              <a:rPr lang="de-CH" dirty="0" err="1"/>
              <a:t>some</a:t>
            </a:r>
            <a:r>
              <a:rPr lang="de-CH" dirty="0"/>
              <a:t> rational, </a:t>
            </a:r>
            <a:r>
              <a:rPr lang="de-CH" dirty="0" err="1"/>
              <a:t>self</a:t>
            </a:r>
            <a:r>
              <a:rPr lang="de-CH" dirty="0"/>
              <a:t> </a:t>
            </a:r>
            <a:r>
              <a:rPr lang="de-CH" dirty="0" err="1"/>
              <a:t>helping</a:t>
            </a:r>
            <a:r>
              <a:rPr lang="de-CH" dirty="0"/>
              <a:t> </a:t>
            </a:r>
            <a:r>
              <a:rPr lang="de-CH" dirty="0" err="1"/>
              <a:t>beliefs</a:t>
            </a:r>
            <a:r>
              <a:rPr lang="de-CH" dirty="0"/>
              <a:t> </a:t>
            </a:r>
            <a:r>
              <a:rPr lang="de-CH" dirty="0" err="1"/>
              <a:t>as</a:t>
            </a:r>
            <a:r>
              <a:rPr lang="de-CH" dirty="0"/>
              <a:t> </a:t>
            </a:r>
            <a:r>
              <a:rPr lang="de-CH" dirty="0" err="1"/>
              <a:t>well</a:t>
            </a:r>
            <a:r>
              <a:rPr lang="de-CH" dirty="0"/>
              <a:t>.» (2000)</a:t>
            </a:r>
          </a:p>
        </p:txBody>
      </p:sp>
      <p:sp>
        <p:nvSpPr>
          <p:cNvPr id="4" name="Textfeld 3"/>
          <p:cNvSpPr txBox="1"/>
          <p:nvPr/>
        </p:nvSpPr>
        <p:spPr>
          <a:xfrm>
            <a:off x="717709" y="5196468"/>
            <a:ext cx="4098689" cy="738664"/>
          </a:xfrm>
          <a:prstGeom prst="rect">
            <a:avLst/>
          </a:prstGeom>
          <a:noFill/>
        </p:spPr>
        <p:txBody>
          <a:bodyPr wrap="square" rtlCol="0">
            <a:spAutoFit/>
          </a:bodyPr>
          <a:lstStyle/>
          <a:p>
            <a:r>
              <a:rPr lang="de-CH" sz="1400" dirty="0"/>
              <a:t>LESEMATERIAL:</a:t>
            </a:r>
          </a:p>
          <a:p>
            <a:r>
              <a:rPr lang="de-CH" sz="1400" dirty="0"/>
              <a:t>Bernhard Baars (2003). The double </a:t>
            </a:r>
            <a:r>
              <a:rPr lang="de-CH" sz="1400" dirty="0" err="1"/>
              <a:t>life</a:t>
            </a:r>
            <a:r>
              <a:rPr lang="de-CH" sz="1400" dirty="0"/>
              <a:t> </a:t>
            </a:r>
            <a:r>
              <a:rPr lang="de-CH" sz="1400" dirty="0" err="1"/>
              <a:t>of</a:t>
            </a:r>
            <a:r>
              <a:rPr lang="de-CH" sz="1400" dirty="0"/>
              <a:t> B.F. Skinner. </a:t>
            </a:r>
            <a:r>
              <a:rPr lang="en-US" sz="1400" i="1" dirty="0"/>
              <a:t>Journal of Consciousness Studies</a:t>
            </a:r>
            <a:r>
              <a:rPr lang="en-US" sz="1400" dirty="0"/>
              <a:t>, </a:t>
            </a:r>
            <a:r>
              <a:rPr lang="en-US" sz="1400" b="1" dirty="0"/>
              <a:t>10</a:t>
            </a:r>
            <a:r>
              <a:rPr lang="en-US" sz="1400" dirty="0"/>
              <a:t>, 5-25.</a:t>
            </a:r>
            <a:endParaRPr lang="de-CH" sz="1400" dirty="0"/>
          </a:p>
        </p:txBody>
      </p:sp>
      <p:pic>
        <p:nvPicPr>
          <p:cNvPr id="3074" name="Picture 2" descr="Bildergebnis für albert el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8843"/>
            <a:ext cx="4813459" cy="3223898"/>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4E471FF4-0C00-40C5-A66A-9E33A9528A29}" type="slidenum">
              <a:rPr lang="de-CH" smtClean="0"/>
              <a:t>8</a:t>
            </a:fld>
            <a:endParaRPr lang="de-CH" dirty="0"/>
          </a:p>
        </p:txBody>
      </p:sp>
    </p:spTree>
    <p:extLst>
      <p:ext uri="{BB962C8B-B14F-4D97-AF65-F5344CB8AC3E}">
        <p14:creationId xmlns:p14="http://schemas.microsoft.com/office/powerpoint/2010/main" val="324572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Kognitive Therapie der Depression</a:t>
            </a:r>
          </a:p>
        </p:txBody>
      </p:sp>
      <p:sp>
        <p:nvSpPr>
          <p:cNvPr id="3" name="Inhaltsplatzhalter 2"/>
          <p:cNvSpPr>
            <a:spLocks noGrp="1"/>
          </p:cNvSpPr>
          <p:nvPr>
            <p:ph idx="1"/>
          </p:nvPr>
        </p:nvSpPr>
        <p:spPr>
          <a:xfrm>
            <a:off x="5062654" y="1648843"/>
            <a:ext cx="5059246" cy="4528120"/>
          </a:xfrm>
        </p:spPr>
        <p:txBody>
          <a:bodyPr>
            <a:normAutofit fontScale="85000" lnSpcReduction="20000"/>
          </a:bodyPr>
          <a:lstStyle/>
          <a:p>
            <a:r>
              <a:rPr lang="de-CH" dirty="0"/>
              <a:t>Patienten mit Depressionen neigen zu typischen «automatischen Gedanken» mit spezifischen Fehlannahmen</a:t>
            </a:r>
          </a:p>
          <a:p>
            <a:pPr lvl="1"/>
            <a:r>
              <a:rPr lang="de-CH" dirty="0"/>
              <a:t>Kurzschlussdenken, Verallgemeinerung, Tunnelblick, Personalisierung, Sollte-Tyrannei, Schwarz-Weiss-Denken, Emotionale Begründung</a:t>
            </a:r>
          </a:p>
          <a:p>
            <a:pPr lvl="1"/>
            <a:endParaRPr lang="de-CH" dirty="0"/>
          </a:p>
          <a:p>
            <a:r>
              <a:rPr lang="de-CH" altLang="de-DE" u="sng" dirty="0"/>
              <a:t>Vorteile</a:t>
            </a:r>
            <a:r>
              <a:rPr lang="de-CH" altLang="de-DE" dirty="0"/>
              <a:t>: Klares Konzept, Empirische Forschung, </a:t>
            </a:r>
            <a:r>
              <a:rPr lang="de-CH" altLang="de-DE" dirty="0" err="1"/>
              <a:t>Manualisierung</a:t>
            </a:r>
            <a:r>
              <a:rPr lang="de-CH" altLang="de-DE" dirty="0"/>
              <a:t>, gute Lehrbarkeit für Therapeuten, gute Vermittelbarkeit für Patienten. </a:t>
            </a:r>
          </a:p>
          <a:p>
            <a:r>
              <a:rPr lang="de-CH" dirty="0"/>
              <a:t>Messinstrument für Depressionen: </a:t>
            </a:r>
            <a:r>
              <a:rPr lang="de-CH" dirty="0" err="1"/>
              <a:t>Beck’sches</a:t>
            </a:r>
            <a:r>
              <a:rPr lang="de-CH" dirty="0"/>
              <a:t> Depressions-Inventar (BDI)</a:t>
            </a:r>
          </a:p>
          <a:p>
            <a:endParaRPr lang="de-CH" dirty="0"/>
          </a:p>
        </p:txBody>
      </p:sp>
      <p:pic>
        <p:nvPicPr>
          <p:cNvPr id="1026" name="Picture 2" descr="Bildergebnis für aaron be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4" r="11144" b="30379"/>
          <a:stretch/>
        </p:blipFill>
        <p:spPr bwMode="auto">
          <a:xfrm>
            <a:off x="-223024" y="1648842"/>
            <a:ext cx="5029200" cy="317178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717709" y="5029200"/>
            <a:ext cx="3921198" cy="646331"/>
          </a:xfrm>
          <a:prstGeom prst="rect">
            <a:avLst/>
          </a:prstGeom>
          <a:noFill/>
        </p:spPr>
        <p:txBody>
          <a:bodyPr wrap="square" rtlCol="0">
            <a:spAutoFit/>
          </a:bodyPr>
          <a:lstStyle/>
          <a:p>
            <a:r>
              <a:rPr lang="de-CH" dirty="0"/>
              <a:t>Aaron Beck (*1921)</a:t>
            </a:r>
          </a:p>
          <a:p>
            <a:endParaRPr lang="de-CH" dirty="0"/>
          </a:p>
        </p:txBody>
      </p:sp>
      <p:pic>
        <p:nvPicPr>
          <p:cNvPr id="2050" name="Picture 2" descr="https://images-na.ssl-images-amazon.com/images/I/41qhqaBErXL._SX32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4230">
            <a:off x="3098886" y="2943356"/>
            <a:ext cx="1927649" cy="2978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4E471FF4-0C00-40C5-A66A-9E33A9528A29}" type="slidenum">
              <a:rPr lang="de-CH" smtClean="0"/>
              <a:t>9</a:t>
            </a:fld>
            <a:endParaRPr lang="de-CH" dirty="0"/>
          </a:p>
        </p:txBody>
      </p:sp>
    </p:spTree>
    <p:extLst>
      <p:ext uri="{BB962C8B-B14F-4D97-AF65-F5344CB8AC3E}">
        <p14:creationId xmlns:p14="http://schemas.microsoft.com/office/powerpoint/2010/main" val="265366630"/>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1683</Words>
  <Application>Microsoft Office PowerPoint</Application>
  <PresentationFormat>Benutzerdefiniert</PresentationFormat>
  <Paragraphs>200</Paragraphs>
  <Slides>25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Calibri Light</vt:lpstr>
      <vt:lpstr>Office</vt:lpstr>
      <vt:lpstr>Kognitive Verhaltenstherapie  und Religion</vt:lpstr>
      <vt:lpstr>Kognitive Verhaltenstherapie (CBT)</vt:lpstr>
      <vt:lpstr>Drei Wellen der VT</vt:lpstr>
      <vt:lpstr>4 Schulen / «Kräfte» und mehrere Wellen</vt:lpstr>
      <vt:lpstr>Radikaler Behaviorismus – B.F. Skinner (1904 – 1990)</vt:lpstr>
      <vt:lpstr>Kognitive Therapie</vt:lpstr>
      <vt:lpstr>Rational-emotive Therapie (REBT)</vt:lpstr>
      <vt:lpstr>Rational-emotive Therapie (REBT)</vt:lpstr>
      <vt:lpstr>Kognitive Therapie der Depression</vt:lpstr>
      <vt:lpstr>Ist religiöse Therapie effektiver als neutrale?</vt:lpstr>
      <vt:lpstr>Studiendesign</vt:lpstr>
      <vt:lpstr>Instrumente </vt:lpstr>
      <vt:lpstr>Obj. Depressionswerte nur wenig unterschiedlich</vt:lpstr>
      <vt:lpstr>Depressive Kognitionen deutlich besser</vt:lpstr>
      <vt:lpstr>Ergebnisse</vt:lpstr>
      <vt:lpstr>Diskussion</vt:lpstr>
      <vt:lpstr>Religiöse Adaptationen von CBT</vt:lpstr>
      <vt:lpstr>Dritte Welle der Verhaltenstherapie</vt:lpstr>
      <vt:lpstr>Gemeinsamkeiten der Dritten Welle</vt:lpstr>
      <vt:lpstr>Exkurs Achtsamkeit ACT</vt:lpstr>
      <vt:lpstr>Neue Schwerpunkte</vt:lpstr>
      <vt:lpstr>Spirituelle Elemente der Schematherapie</vt:lpstr>
      <vt:lpstr>Schematherapie und christliche Adaptation</vt:lpstr>
      <vt:lpstr>www.seminare-ps.net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Kognitive Verhaltenstherapie und Religion</dc:title>
  <dc:creator>Samuel Pfeifer</dc:creator>
  <cp:keywords>MA Religion und Psychotherapie</cp:keywords>
  <cp:lastModifiedBy>Samuel Pfeifer</cp:lastModifiedBy>
  <cp:revision>43</cp:revision>
  <dcterms:created xsi:type="dcterms:W3CDTF">2016-09-10T06:35:29Z</dcterms:created>
  <dcterms:modified xsi:type="dcterms:W3CDTF">2017-03-28T07:17:55Z</dcterms:modified>
</cp:coreProperties>
</file>